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2" r:id="rId1"/>
  </p:sldMasterIdLst>
  <p:notesMasterIdLst>
    <p:notesMasterId r:id="rId30"/>
  </p:notesMasterIdLst>
  <p:handoutMasterIdLst>
    <p:handoutMasterId r:id="rId31"/>
  </p:handoutMasterIdLst>
  <p:sldIdLst>
    <p:sldId id="256" r:id="rId2"/>
    <p:sldId id="271" r:id="rId3"/>
    <p:sldId id="275" r:id="rId4"/>
    <p:sldId id="274" r:id="rId5"/>
    <p:sldId id="272" r:id="rId6"/>
    <p:sldId id="273" r:id="rId7"/>
    <p:sldId id="258" r:id="rId8"/>
    <p:sldId id="257" r:id="rId9"/>
    <p:sldId id="259" r:id="rId10"/>
    <p:sldId id="260" r:id="rId11"/>
    <p:sldId id="262" r:id="rId12"/>
    <p:sldId id="264" r:id="rId13"/>
    <p:sldId id="261" r:id="rId14"/>
    <p:sldId id="265" r:id="rId15"/>
    <p:sldId id="266" r:id="rId16"/>
    <p:sldId id="276" r:id="rId17"/>
    <p:sldId id="281" r:id="rId18"/>
    <p:sldId id="282" r:id="rId19"/>
    <p:sldId id="277" r:id="rId20"/>
    <p:sldId id="283" r:id="rId21"/>
    <p:sldId id="278" r:id="rId22"/>
    <p:sldId id="279" r:id="rId23"/>
    <p:sldId id="280" r:id="rId24"/>
    <p:sldId id="267" r:id="rId25"/>
    <p:sldId id="269" r:id="rId26"/>
    <p:sldId id="270" r:id="rId27"/>
    <p:sldId id="268" r:id="rId28"/>
    <p:sldId id="26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93" d="100"/>
          <a:sy n="93" d="100"/>
        </p:scale>
        <p:origin x="-3752"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t>1/18/12</a:t>
            </a:r>
          </a:p>
          <a:p>
            <a:r>
              <a:rPr lang="en-US" dirty="0" smtClean="0"/>
              <a:t>Your Notes</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9F787E-00BD-244E-B1B3-2A40B7BE452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993BCA-497C-134A-8E5A-2BA142C2C989}" type="datetimeFigureOut">
              <a:rPr lang="en-US" smtClean="0"/>
              <a:pPr/>
              <a:t>1/24/2012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85F50D-5DA9-EE43-A73C-94D67350D4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85F50D-5DA9-EE43-A73C-94D67350D460}" type="slidenum">
              <a:rPr lang="en-US" smtClean="0"/>
              <a:pPr/>
              <a:t>12</a:t>
            </a:fld>
            <a:endParaRPr lang="en-US"/>
          </a:p>
        </p:txBody>
      </p:sp>
      <p:graphicFrame>
        <p:nvGraphicFramePr>
          <p:cNvPr id="5" name="Table 4"/>
          <p:cNvGraphicFramePr>
            <a:graphicFrameLocks noGrp="1"/>
          </p:cNvGraphicFramePr>
          <p:nvPr/>
        </p:nvGraphicFramePr>
        <p:xfrm>
          <a:off x="1143000" y="3048000"/>
          <a:ext cx="4572000" cy="741680"/>
        </p:xfrm>
        <a:graphic>
          <a:graphicData uri="http://schemas.openxmlformats.org/drawingml/2006/table">
            <a:tbl>
              <a:tblPr firstRow="1" bandRow="1">
                <a:tableStyleId>{2D5ABB26-0587-4C30-8999-92F81FD0307C}</a:tableStyleId>
              </a:tblPr>
              <a:tblGrid>
                <a:gridCol w="2286000"/>
                <a:gridCol w="2286000"/>
              </a:tblGrid>
              <a:tr h="370840">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r>
            </a:tbl>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6CCE4404-D829-2B47-A764-D917AB5D019B}" type="datetimeFigureOut">
              <a:rPr lang="en-US" smtClean="0"/>
              <a:pPr/>
              <a:t>1/24/2012</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AFC56213-B4C4-4C5C-8EAE-01416D175C4F}" type="slidenum">
              <a:rPr/>
              <a:pPr/>
              <a:t>‹#›</a:t>
            </a:fld>
            <a:endParaRPr/>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6CCE4404-D829-2B47-A764-D917AB5D019B}"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729E6-A7FB-D849-8F67-5ED2222A031B}"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CCE4404-D829-2B47-A764-D917AB5D019B}"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729E6-A7FB-D849-8F67-5ED2222A031B}"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CCE4404-D829-2B47-A764-D917AB5D019B}" type="datetimeFigureOut">
              <a:rPr lang="en-US" smtClean="0"/>
              <a:pPr/>
              <a:t>1/24/2012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D729E6-A7FB-D849-8F67-5ED2222A031B}" type="slidenum">
              <a:rPr lang="en-US" smtClean="0"/>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CE4404-D829-2B47-A764-D917AB5D019B}" type="datetimeFigureOut">
              <a:rPr lang="en-US" smtClean="0"/>
              <a:pPr/>
              <a:t>1/24/2012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D729E6-A7FB-D849-8F67-5ED2222A031B}" type="slidenum">
              <a:rPr lang="en-US" smtClean="0"/>
              <a:pPr/>
              <a:t>‹#›</a:t>
            </a:fld>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E4404-D829-2B47-A764-D917AB5D019B}"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619C8-A375-448C-891B-9999C6BE8E64}"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E4404-D829-2B47-A764-D917AB5D019B}"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729E6-A7FB-D849-8F67-5ED2222A031B}"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E4404-D829-2B47-A764-D917AB5D019B}"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729E6-A7FB-D849-8F67-5ED2222A031B}" type="slidenum">
              <a:rPr lang="en-US" smtClean="0"/>
              <a:pPr/>
              <a:t>‹#›</a:t>
            </a:fld>
            <a:endParaRPr lang="en-US"/>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E4404-D829-2B47-A764-D917AB5D019B}"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729E6-A7FB-D849-8F67-5ED2222A031B}"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E4404-D829-2B47-A764-D917AB5D019B}"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729E6-A7FB-D849-8F67-5ED2222A031B}" type="slidenum">
              <a:rPr lang="en-US" smtClean="0"/>
              <a:pPr/>
              <a:t>‹#›</a:t>
            </a:fld>
            <a:endParaRPr 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CCE4404-D829-2B47-A764-D917AB5D019B}"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729E6-A7FB-D849-8F67-5ED2222A031B}"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CCE4404-D829-2B47-A764-D917AB5D019B}"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729E6-A7FB-D849-8F67-5ED2222A031B}" type="slidenum">
              <a:rPr lang="en-US" smtClean="0"/>
              <a:pPr/>
              <a:t>‹#›</a:t>
            </a:fld>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CCE4404-D829-2B47-A764-D917AB5D019B}"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729E6-A7FB-D849-8F67-5ED2222A031B}" type="slidenum">
              <a:rPr lang="en-US" smtClean="0"/>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6CCE4404-D829-2B47-A764-D917AB5D019B}" type="datetimeFigureOut">
              <a:rPr lang="en-US" smtClean="0"/>
              <a:pPr/>
              <a:t>1/24/2012</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ED729E6-A7FB-D849-8F67-5ED2222A031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6CCE4404-D829-2B47-A764-D917AB5D019B}"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729E6-A7FB-D849-8F67-5ED2222A031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CE4404-D829-2B47-A764-D917AB5D019B}"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729E6-A7FB-D849-8F67-5ED2222A031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E4404-D829-2B47-A764-D917AB5D019B}"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729E6-A7FB-D849-8F67-5ED2222A031B}"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CCE4404-D829-2B47-A764-D917AB5D019B}"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729E6-A7FB-D849-8F67-5ED2222A031B}"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CCE4404-D829-2B47-A764-D917AB5D019B}" type="datetimeFigureOut">
              <a:rPr lang="en-US" smtClean="0"/>
              <a:pPr/>
              <a:t>1/24/2012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D729E6-A7FB-D849-8F67-5ED2222A031B}"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CCE4404-D829-2B47-A764-D917AB5D019B}"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729E6-A7FB-D849-8F67-5ED2222A031B}"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6CCE4404-D829-2B47-A764-D917AB5D019B}" type="datetimeFigureOut">
              <a:rPr lang="en-US" smtClean="0"/>
              <a:pPr/>
              <a:t>1/24/2012</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ED729E6-A7FB-D849-8F67-5ED2222A03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Lst>
  <p:transition spd="med"/>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nysed.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b="1" i="1" dirty="0" smtClean="0"/>
              <a:t>NYS Testing Program</a:t>
            </a:r>
            <a:br>
              <a:rPr lang="en-US" b="1" i="1" dirty="0" smtClean="0"/>
            </a:br>
            <a:r>
              <a:rPr lang="en-US" b="1" i="1" dirty="0" smtClean="0"/>
              <a:t>Mathematics &amp; ELA </a:t>
            </a:r>
            <a:br>
              <a:rPr lang="en-US" b="1" i="1" dirty="0" smtClean="0"/>
            </a:br>
            <a:r>
              <a:rPr lang="en-US" b="1" i="1" dirty="0" smtClean="0"/>
              <a:t>Grades 3-5</a:t>
            </a:r>
            <a:endParaRPr lang="en-US" b="1" i="1" dirty="0"/>
          </a:p>
        </p:txBody>
      </p:sp>
      <p:sp>
        <p:nvSpPr>
          <p:cNvPr id="3" name="Subtitle 2"/>
          <p:cNvSpPr>
            <a:spLocks noGrp="1"/>
          </p:cNvSpPr>
          <p:nvPr>
            <p:ph type="subTitle" idx="1"/>
          </p:nvPr>
        </p:nvSpPr>
        <p:spPr>
          <a:xfrm>
            <a:off x="2209800" y="5056632"/>
            <a:ext cx="6477000" cy="1496568"/>
          </a:xfrm>
        </p:spPr>
        <p:txBody>
          <a:bodyPr>
            <a:normAutofit/>
          </a:bodyPr>
          <a:lstStyle/>
          <a:p>
            <a:pPr algn="ctr"/>
            <a:endParaRPr lang="en-US" sz="2900" dirty="0" smtClean="0"/>
          </a:p>
          <a:p>
            <a:pPr algn="ctr"/>
            <a:r>
              <a:rPr lang="en-US" sz="2900" dirty="0" smtClean="0"/>
              <a:t>Presenters:</a:t>
            </a:r>
          </a:p>
          <a:p>
            <a:pPr algn="ctr"/>
            <a:r>
              <a:rPr lang="en-US" sz="2900" dirty="0" smtClean="0"/>
              <a:t>Antoinette Ulrich, AIS Math</a:t>
            </a:r>
          </a:p>
          <a:p>
            <a:pPr algn="ctr"/>
            <a:r>
              <a:rPr lang="en-US" sz="2900" dirty="0" smtClean="0"/>
              <a:t>Andrea </a:t>
            </a:r>
            <a:r>
              <a:rPr lang="en-US" sz="2900" dirty="0" err="1" smtClean="0"/>
              <a:t>Eisen</a:t>
            </a:r>
            <a:r>
              <a:rPr lang="en-US" sz="2900" dirty="0" smtClean="0"/>
              <a:t>, Literacy Coach</a:t>
            </a:r>
            <a:endParaRPr lang="en-US" sz="2900" dirty="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b="1" i="1" dirty="0" smtClean="0"/>
              <a:t>Scoring the NYS Math Test</a:t>
            </a:r>
            <a:endParaRPr lang="en-US" sz="4300" b="1" i="1" dirty="0"/>
          </a:p>
        </p:txBody>
      </p:sp>
      <p:sp>
        <p:nvSpPr>
          <p:cNvPr id="3" name="Content Placeholder 2"/>
          <p:cNvSpPr>
            <a:spLocks noGrp="1"/>
          </p:cNvSpPr>
          <p:nvPr>
            <p:ph idx="1"/>
          </p:nvPr>
        </p:nvSpPr>
        <p:spPr>
          <a:xfrm>
            <a:off x="914400" y="1735138"/>
            <a:ext cx="7313613" cy="4741862"/>
          </a:xfrm>
        </p:spPr>
        <p:txBody>
          <a:bodyPr>
            <a:normAutofit/>
          </a:bodyPr>
          <a:lstStyle/>
          <a:p>
            <a:r>
              <a:rPr lang="en-US" dirty="0" smtClean="0"/>
              <a:t>Scoring the test is based on how well students accomplish the following tasks:</a:t>
            </a:r>
          </a:p>
          <a:p>
            <a:pPr lvl="1"/>
            <a:r>
              <a:rPr lang="en-US" dirty="0" smtClean="0"/>
              <a:t>Know and </a:t>
            </a:r>
            <a:r>
              <a:rPr lang="en-US" i="1" dirty="0" smtClean="0">
                <a:solidFill>
                  <a:srgbClr val="660066"/>
                </a:solidFill>
              </a:rPr>
              <a:t>Apply</a:t>
            </a:r>
            <a:r>
              <a:rPr lang="en-US" dirty="0" smtClean="0"/>
              <a:t> facts and definitions</a:t>
            </a:r>
          </a:p>
          <a:p>
            <a:pPr lvl="1"/>
            <a:r>
              <a:rPr lang="en-US" dirty="0" smtClean="0"/>
              <a:t>Select and </a:t>
            </a:r>
            <a:r>
              <a:rPr lang="en-US" i="1" dirty="0" smtClean="0">
                <a:solidFill>
                  <a:srgbClr val="660066"/>
                </a:solidFill>
              </a:rPr>
              <a:t>Apply</a:t>
            </a:r>
            <a:r>
              <a:rPr lang="en-US" i="1" dirty="0" smtClean="0"/>
              <a:t> </a:t>
            </a:r>
            <a:r>
              <a:rPr lang="en-US" dirty="0" smtClean="0"/>
              <a:t>appropriate procedures</a:t>
            </a:r>
          </a:p>
          <a:p>
            <a:pPr lvl="1"/>
            <a:r>
              <a:rPr lang="en-US" dirty="0" smtClean="0"/>
              <a:t>Use Reasoning in new settings</a:t>
            </a:r>
          </a:p>
          <a:p>
            <a:pPr lvl="1"/>
            <a:r>
              <a:rPr lang="en-US" dirty="0" smtClean="0"/>
              <a:t>Read and </a:t>
            </a:r>
            <a:r>
              <a:rPr lang="en-US" i="1" dirty="0" smtClean="0">
                <a:solidFill>
                  <a:srgbClr val="660066"/>
                </a:solidFill>
              </a:rPr>
              <a:t>Interpret </a:t>
            </a:r>
            <a:r>
              <a:rPr lang="en-US" dirty="0" smtClean="0"/>
              <a:t>graphs and tables</a:t>
            </a:r>
          </a:p>
          <a:p>
            <a:pPr lvl="1"/>
            <a:r>
              <a:rPr lang="en-US" dirty="0" smtClean="0"/>
              <a:t>Recognize, </a:t>
            </a:r>
            <a:r>
              <a:rPr lang="en-US" i="1" dirty="0" smtClean="0">
                <a:solidFill>
                  <a:srgbClr val="660066"/>
                </a:solidFill>
              </a:rPr>
              <a:t>Interpret and Apply </a:t>
            </a:r>
            <a:r>
              <a:rPr lang="en-US" dirty="0" smtClean="0"/>
              <a:t>the signs, symbols and terms used to represent concepts</a:t>
            </a:r>
          </a:p>
          <a:p>
            <a:pPr lvl="1"/>
            <a:r>
              <a:rPr lang="en-US" dirty="0" smtClean="0"/>
              <a:t>Explain and </a:t>
            </a:r>
            <a:r>
              <a:rPr lang="en-US" i="1" dirty="0" smtClean="0">
                <a:solidFill>
                  <a:srgbClr val="660066"/>
                </a:solidFill>
              </a:rPr>
              <a:t>Justify</a:t>
            </a:r>
            <a:r>
              <a:rPr lang="en-US" i="1" dirty="0" smtClean="0"/>
              <a:t> </a:t>
            </a:r>
            <a:r>
              <a:rPr lang="en-US" dirty="0" smtClean="0"/>
              <a:t>methods used to solve problems</a:t>
            </a:r>
          </a:p>
          <a:p>
            <a:pPr lvl="1">
              <a:buNone/>
            </a:pPr>
            <a:r>
              <a:rPr lang="en-US" sz="1514" dirty="0" smtClean="0"/>
              <a:t>(2010 NYS Guide to Grades 3-8 Testing Program in ELA and Math)</a:t>
            </a:r>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i="1" dirty="0" smtClean="0"/>
              <a:t>Short and Extended Response Questions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 NYS Mathematics Tests (grades 3-5) consist of one day of short and extended response questions (Day 3).</a:t>
            </a:r>
          </a:p>
          <a:p>
            <a:r>
              <a:rPr lang="en-US" dirty="0" smtClean="0"/>
              <a:t>There are no answer choices given; rather, students must show work and/or include an explanation </a:t>
            </a:r>
          </a:p>
          <a:p>
            <a:r>
              <a:rPr lang="en-US" dirty="0" smtClean="0"/>
              <a:t>Partial credit is given utilizing a two-point and three-point NYS holistic scoring rubric</a:t>
            </a:r>
            <a:endParaRPr lang="en-US" dirty="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700" b="1" i="1" dirty="0" smtClean="0"/>
              <a:t>Let’s Take A Closer Look:</a:t>
            </a:r>
            <a:endParaRPr lang="en-US" sz="4700" b="1" i="1" dirty="0"/>
          </a:p>
        </p:txBody>
      </p:sp>
      <p:sp>
        <p:nvSpPr>
          <p:cNvPr id="3" name="Content Placeholder 2"/>
          <p:cNvSpPr>
            <a:spLocks noGrp="1"/>
          </p:cNvSpPr>
          <p:nvPr>
            <p:ph idx="1"/>
          </p:nvPr>
        </p:nvSpPr>
        <p:spPr>
          <a:xfrm>
            <a:off x="533400" y="1735138"/>
            <a:ext cx="8077200" cy="4970462"/>
          </a:xfrm>
        </p:spPr>
        <p:txBody>
          <a:bodyPr>
            <a:normAutofit fontScale="92500" lnSpcReduction="10000"/>
          </a:bodyPr>
          <a:lstStyle/>
          <a:p>
            <a:r>
              <a:rPr lang="en-US" dirty="0" smtClean="0"/>
              <a:t>A </a:t>
            </a:r>
            <a:r>
              <a:rPr lang="en-US" b="1" i="1" u="sng" dirty="0" smtClean="0"/>
              <a:t>problem solver </a:t>
            </a:r>
            <a:r>
              <a:rPr lang="en-US" dirty="0" smtClean="0"/>
              <a:t>is someone who questions, finds, investigates and explores solutions to problems, demonstrates the ability to stick with a problem to find a solution; understands that there may be different ways to arrive at an answer and applies math successfully to everyday situations</a:t>
            </a:r>
          </a:p>
          <a:p>
            <a:r>
              <a:rPr lang="en-US" dirty="0" smtClean="0"/>
              <a:t>To </a:t>
            </a:r>
            <a:r>
              <a:rPr lang="en-US" b="1" i="1" u="sng" dirty="0" smtClean="0"/>
              <a:t>communicate mathematically </a:t>
            </a:r>
            <a:r>
              <a:rPr lang="en-US" dirty="0" smtClean="0"/>
              <a:t>means to use mathematical language, numbers, charts or symbols to explain things and to explain the reasoning for solving a problem in a certain way, rather than just giving the answer</a:t>
            </a:r>
          </a:p>
          <a:p>
            <a:r>
              <a:rPr lang="en-US" b="1" i="1" u="sng" dirty="0" smtClean="0"/>
              <a:t>Mathematical reasoning ability </a:t>
            </a:r>
            <a:r>
              <a:rPr lang="en-US" dirty="0" smtClean="0"/>
              <a:t>means thinking logically, being able to see similarities and differences in problems</a:t>
            </a:r>
          </a:p>
          <a:p>
            <a:pPr algn="ctr">
              <a:buNone/>
            </a:pPr>
            <a:r>
              <a:rPr lang="en-US" sz="1600" dirty="0" smtClean="0"/>
              <a:t>(taken from: </a:t>
            </a:r>
            <a:r>
              <a:rPr lang="en-US" sz="1600" u="sng" dirty="0" smtClean="0"/>
              <a:t>Helping Your Child Learn Mathematics, </a:t>
            </a:r>
            <a:r>
              <a:rPr lang="en-US" sz="1600" dirty="0" smtClean="0"/>
              <a:t>US Dept of Education, 2005)</a:t>
            </a:r>
            <a:endParaRPr lang="en-US" sz="1882" dirty="0"/>
          </a:p>
        </p:txBody>
      </p:sp>
      <p:pic>
        <p:nvPicPr>
          <p:cNvPr id="4" name="Picture 3"/>
          <p:cNvPicPr>
            <a:picLocks noChangeAspect="1"/>
          </p:cNvPicPr>
          <p:nvPr/>
        </p:nvPicPr>
        <p:blipFill>
          <a:blip r:embed="rId3"/>
          <a:stretch>
            <a:fillRect/>
          </a:stretch>
        </p:blipFill>
        <p:spPr>
          <a:xfrm>
            <a:off x="0" y="503238"/>
            <a:ext cx="1219200" cy="121920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How Can I Help My Child Succeed in Math?</a:t>
            </a:r>
            <a:endParaRPr lang="en-US" b="1" i="1" dirty="0"/>
          </a:p>
        </p:txBody>
      </p:sp>
      <p:sp>
        <p:nvSpPr>
          <p:cNvPr id="3" name="Content Placeholder 2"/>
          <p:cNvSpPr>
            <a:spLocks noGrp="1"/>
          </p:cNvSpPr>
          <p:nvPr>
            <p:ph idx="1"/>
          </p:nvPr>
        </p:nvSpPr>
        <p:spPr>
          <a:xfrm>
            <a:off x="533400" y="1735138"/>
            <a:ext cx="8001000" cy="4970462"/>
          </a:xfrm>
        </p:spPr>
        <p:txBody>
          <a:bodyPr>
            <a:normAutofit fontScale="62500" lnSpcReduction="20000"/>
          </a:bodyPr>
          <a:lstStyle/>
          <a:p>
            <a:r>
              <a:rPr lang="en-US" sz="2880" dirty="0" smtClean="0"/>
              <a:t>Mastery of basic facts (4 operations) is crucial</a:t>
            </a:r>
          </a:p>
          <a:p>
            <a:r>
              <a:rPr lang="en-US" sz="2880" dirty="0" smtClean="0"/>
              <a:t>Building Stamina with math tasks is imperative</a:t>
            </a:r>
          </a:p>
          <a:p>
            <a:pPr lvl="1"/>
            <a:r>
              <a:rPr lang="en-US" sz="2880" dirty="0" smtClean="0"/>
              <a:t>Start small and build up</a:t>
            </a:r>
          </a:p>
          <a:p>
            <a:r>
              <a:rPr lang="en-US" sz="2880" dirty="0" smtClean="0"/>
              <a:t>Encouraging your child to share their mathematical thinking is important (Why vs. What)</a:t>
            </a:r>
          </a:p>
          <a:p>
            <a:r>
              <a:rPr lang="en-US" sz="2880" dirty="0" smtClean="0"/>
              <a:t>Be open to a variety of strategies to solve problems</a:t>
            </a:r>
          </a:p>
          <a:p>
            <a:r>
              <a:rPr lang="en-US" sz="2880" dirty="0" smtClean="0"/>
              <a:t>Instead of giving answers; ask good questions</a:t>
            </a:r>
          </a:p>
          <a:p>
            <a:r>
              <a:rPr lang="en-US" sz="2880" dirty="0" smtClean="0"/>
              <a:t>Involve children in everyday math related activities (shopping, recipes, decorating etc.)</a:t>
            </a:r>
          </a:p>
          <a:p>
            <a:r>
              <a:rPr lang="en-US" sz="2880" dirty="0" smtClean="0"/>
              <a:t>Face your own “math phobias” and try not to pass them on to your child</a:t>
            </a:r>
          </a:p>
          <a:p>
            <a:r>
              <a:rPr lang="en-US" sz="2880" dirty="0" smtClean="0"/>
              <a:t>Remember: Math is all around you, find it, use it and most importantly, </a:t>
            </a:r>
            <a:r>
              <a:rPr lang="en-US" sz="2880" b="1" i="1" dirty="0" smtClean="0"/>
              <a:t>enjoy</a:t>
            </a:r>
            <a:r>
              <a:rPr lang="en-US" sz="2880" dirty="0" smtClean="0"/>
              <a:t> it with you child!</a:t>
            </a:r>
          </a:p>
          <a:p>
            <a:endParaRPr lang="en-US" sz="2880" dirty="0" smtClean="0"/>
          </a:p>
          <a:p>
            <a:endParaRPr lang="en-US" dirty="0" smtClean="0"/>
          </a:p>
          <a:p>
            <a:endParaRPr lang="en-US" dirty="0" smtClean="0"/>
          </a:p>
          <a:p>
            <a:endParaRPr lang="en-US" dirty="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ELA</a:t>
            </a:r>
            <a:endParaRPr lang="en-US" b="1" i="1" dirty="0"/>
          </a:p>
        </p:txBody>
      </p:sp>
      <p:sp>
        <p:nvSpPr>
          <p:cNvPr id="3" name="Content Placeholder 2"/>
          <p:cNvSpPr>
            <a:spLocks noGrp="1"/>
          </p:cNvSpPr>
          <p:nvPr>
            <p:ph idx="1"/>
          </p:nvPr>
        </p:nvSpPr>
        <p:spPr>
          <a:xfrm>
            <a:off x="914400" y="1600200"/>
            <a:ext cx="7313613" cy="4419600"/>
          </a:xfrm>
        </p:spPr>
        <p:txBody>
          <a:bodyPr>
            <a:normAutofit lnSpcReduction="10000"/>
          </a:bodyPr>
          <a:lstStyle/>
          <a:p>
            <a:r>
              <a:rPr lang="en-US" dirty="0" smtClean="0"/>
              <a:t>Dates of Administration – Grades 3-5:</a:t>
            </a:r>
          </a:p>
          <a:p>
            <a:pPr lvl="1"/>
            <a:r>
              <a:rPr lang="en-US" b="1" dirty="0" smtClean="0"/>
              <a:t>April 17, 18, 19</a:t>
            </a:r>
            <a:r>
              <a:rPr lang="en-US" dirty="0" smtClean="0"/>
              <a:t>, 2012</a:t>
            </a:r>
          </a:p>
          <a:p>
            <a:pPr lvl="1">
              <a:buNone/>
            </a:pPr>
            <a:endParaRPr lang="en-US" dirty="0" smtClean="0"/>
          </a:p>
          <a:p>
            <a:pPr lvl="1"/>
            <a:r>
              <a:rPr lang="en-US" b="1" u="sng" dirty="0" smtClean="0"/>
              <a:t>Day One </a:t>
            </a:r>
            <a:r>
              <a:rPr lang="en-US" dirty="0" smtClean="0"/>
              <a:t>– Reading Comprehension</a:t>
            </a:r>
          </a:p>
          <a:p>
            <a:pPr lvl="3"/>
            <a:r>
              <a:rPr lang="en-US" dirty="0" smtClean="0"/>
              <a:t>Fiction – realistic fiction, historical fiction, fables, folktales</a:t>
            </a:r>
          </a:p>
          <a:p>
            <a:pPr lvl="3"/>
            <a:r>
              <a:rPr lang="en-US" dirty="0" smtClean="0"/>
              <a:t>Nonfiction – biographies, articles</a:t>
            </a:r>
          </a:p>
          <a:p>
            <a:pPr lvl="3"/>
            <a:r>
              <a:rPr lang="en-US" dirty="0" smtClean="0"/>
              <a:t>Poetry</a:t>
            </a:r>
          </a:p>
          <a:p>
            <a:pPr lvl="3"/>
            <a:endParaRPr lang="en-US" dirty="0" smtClean="0"/>
          </a:p>
          <a:p>
            <a:pPr lvl="2"/>
            <a:r>
              <a:rPr lang="en-US" dirty="0" smtClean="0"/>
              <a:t>7-9 passages</a:t>
            </a:r>
          </a:p>
          <a:p>
            <a:pPr lvl="2"/>
            <a:r>
              <a:rPr lang="en-US" dirty="0" smtClean="0"/>
              <a:t>approximately 40 multiple choice questions</a:t>
            </a:r>
          </a:p>
          <a:p>
            <a:pPr lvl="2"/>
            <a:r>
              <a:rPr lang="en-US" dirty="0" smtClean="0"/>
              <a:t>70 minutes</a:t>
            </a:r>
          </a:p>
          <a:p>
            <a:pPr lvl="3">
              <a:buNone/>
            </a:pPr>
            <a:endParaRPr lang="en-US" dirty="0" smtClean="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ELA</a:t>
            </a:r>
            <a:endParaRPr lang="en-US" b="1" i="1" dirty="0"/>
          </a:p>
        </p:txBody>
      </p:sp>
      <p:sp>
        <p:nvSpPr>
          <p:cNvPr id="3" name="Content Placeholder 2"/>
          <p:cNvSpPr>
            <a:spLocks noGrp="1"/>
          </p:cNvSpPr>
          <p:nvPr>
            <p:ph idx="1"/>
          </p:nvPr>
        </p:nvSpPr>
        <p:spPr>
          <a:xfrm>
            <a:off x="685800" y="1735138"/>
            <a:ext cx="7696200" cy="4056062"/>
          </a:xfrm>
        </p:spPr>
        <p:txBody>
          <a:bodyPr/>
          <a:lstStyle/>
          <a:p>
            <a:r>
              <a:rPr lang="en-US" b="1" u="sng" dirty="0" smtClean="0"/>
              <a:t>Day Two </a:t>
            </a:r>
            <a:r>
              <a:rPr lang="en-US" dirty="0" smtClean="0"/>
              <a:t>– Listening Comprehension</a:t>
            </a:r>
          </a:p>
          <a:p>
            <a:r>
              <a:rPr lang="en-US" dirty="0" smtClean="0"/>
              <a:t>60 minutes</a:t>
            </a:r>
          </a:p>
          <a:p>
            <a:pPr lvl="1"/>
            <a:r>
              <a:rPr lang="en-US" dirty="0" smtClean="0"/>
              <a:t>Passage read 2 times</a:t>
            </a:r>
          </a:p>
          <a:p>
            <a:pPr lvl="1"/>
            <a:r>
              <a:rPr lang="en-US" dirty="0" smtClean="0"/>
              <a:t>5 multiple choice questions</a:t>
            </a:r>
          </a:p>
          <a:p>
            <a:pPr lvl="1"/>
            <a:r>
              <a:rPr lang="en-US" dirty="0" smtClean="0"/>
              <a:t>Graphic Organizer: Web, T Chart, Venn Diagram</a:t>
            </a:r>
          </a:p>
          <a:p>
            <a:pPr lvl="1"/>
            <a:r>
              <a:rPr lang="en-US" dirty="0" smtClean="0"/>
              <a:t>3 short response questions</a:t>
            </a:r>
          </a:p>
          <a:p>
            <a:pPr lvl="2"/>
            <a:r>
              <a:rPr lang="en-US" dirty="0" smtClean="0"/>
              <a:t>Write a paragraph in response to the listening passage and use details from the text</a:t>
            </a:r>
          </a:p>
          <a:p>
            <a:pPr lvl="2"/>
            <a:r>
              <a:rPr lang="en-US" dirty="0" smtClean="0"/>
              <a:t>Writing Mechanics: Punctuation, Spelling, Grammar</a:t>
            </a:r>
          </a:p>
          <a:p>
            <a:pPr lvl="2"/>
            <a:endParaRPr lang="en-US" dirty="0" smtClean="0"/>
          </a:p>
          <a:p>
            <a:pPr lvl="2">
              <a:buNone/>
            </a:pPr>
            <a:endParaRPr lang="en-US" dirty="0" smtClean="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Let’s Do Some Listening and Note taking!</a:t>
            </a:r>
            <a:endParaRPr lang="en-US" b="1" i="1"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a:p>
        </p:txBody>
      </p:sp>
      <p:pic>
        <p:nvPicPr>
          <p:cNvPr id="4" name="Picture 3"/>
          <p:cNvPicPr/>
          <p:nvPr/>
        </p:nvPicPr>
        <p:blipFill>
          <a:blip r:embed="rId2"/>
          <a:srcRect/>
          <a:stretch>
            <a:fillRect/>
          </a:stretch>
        </p:blipFill>
        <p:spPr bwMode="auto">
          <a:xfrm>
            <a:off x="3200400" y="1735138"/>
            <a:ext cx="2286000" cy="2057400"/>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3200400" y="4191000"/>
            <a:ext cx="2286000" cy="1828800"/>
          </a:xfrm>
          <a:prstGeom prst="rect">
            <a:avLst/>
          </a:prstGeom>
          <a:noFill/>
          <a:ln w="9525">
            <a:noFill/>
            <a:miter lim="800000"/>
            <a:headEnd/>
            <a:tailEnd/>
          </a:ln>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Listening and Writing</a:t>
            </a:r>
            <a:endParaRPr lang="en-US" b="1" i="1" dirty="0"/>
          </a:p>
        </p:txBody>
      </p:sp>
      <p:sp>
        <p:nvSpPr>
          <p:cNvPr id="3" name="Content Placeholder 2"/>
          <p:cNvSpPr>
            <a:spLocks noGrp="1"/>
          </p:cNvSpPr>
          <p:nvPr>
            <p:ph idx="1"/>
          </p:nvPr>
        </p:nvSpPr>
        <p:spPr>
          <a:xfrm>
            <a:off x="914400" y="1735138"/>
            <a:ext cx="7924800" cy="4741862"/>
          </a:xfrm>
        </p:spPr>
        <p:txBody>
          <a:bodyPr>
            <a:normAutofit/>
          </a:bodyPr>
          <a:lstStyle/>
          <a:p>
            <a:r>
              <a:rPr lang="en-US" dirty="0" smtClean="0"/>
              <a:t>Directions:</a:t>
            </a:r>
          </a:p>
          <a:p>
            <a:pPr lvl="1"/>
            <a:r>
              <a:rPr lang="en-US" dirty="0" smtClean="0"/>
              <a:t>In this part of the test, you are going to listen to a story called, “Mr. Hacker.”  Then you will answer questions 29 through 31 about the story.</a:t>
            </a:r>
          </a:p>
          <a:p>
            <a:pPr lvl="1"/>
            <a:r>
              <a:rPr lang="en-US" dirty="0" smtClean="0"/>
              <a:t>You will listen to the story twice.  The first time you hear the story, listen carefully but do not take notes.  As you listen to the story the second time, you may take notes.  Use the space below and on the next page for your notes.  You may use these notes to answer the questions that follow.  You notes on these pages will NOT count toward your final score.</a:t>
            </a:r>
          </a:p>
          <a:p>
            <a:pPr lvl="1" algn="ctr">
              <a:buNone/>
            </a:pPr>
            <a:r>
              <a:rPr lang="en-US" b="1" i="1" dirty="0" smtClean="0"/>
              <a:t>NOTES</a:t>
            </a:r>
            <a:endParaRPr lang="en-US" b="1" i="1" dirty="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Listening &amp; Writing Notes</a:t>
            </a:r>
            <a:endParaRPr lang="en-US" b="1" i="1" dirty="0"/>
          </a:p>
        </p:txBody>
      </p:sp>
      <p:sp>
        <p:nvSpPr>
          <p:cNvPr id="3" name="Content Placeholder 2"/>
          <p:cNvSpPr>
            <a:spLocks noGrp="1"/>
          </p:cNvSpPr>
          <p:nvPr>
            <p:ph idx="1"/>
          </p:nvPr>
        </p:nvSpPr>
        <p:spPr>
          <a:xfrm>
            <a:off x="914400" y="1371600"/>
            <a:ext cx="7313613" cy="5257800"/>
          </a:xfrm>
        </p:spPr>
        <p:txBody>
          <a:bodyPr numCol="2">
            <a:noAutofit/>
          </a:bodyPr>
          <a:lstStyle/>
          <a:p>
            <a:r>
              <a:rPr lang="en-US" sz="1400" dirty="0" smtClean="0"/>
              <a:t>Mr. Hacker</a:t>
            </a:r>
          </a:p>
          <a:p>
            <a:r>
              <a:rPr lang="en-US" sz="1400" dirty="0" smtClean="0"/>
              <a:t>Milk/cat food- porch</a:t>
            </a:r>
          </a:p>
          <a:p>
            <a:r>
              <a:rPr lang="en-US" sz="1400" dirty="0" smtClean="0"/>
              <a:t>Dog came-ate food, drank milk</a:t>
            </a:r>
          </a:p>
          <a:p>
            <a:r>
              <a:rPr lang="en-US" sz="1400" dirty="0" smtClean="0"/>
              <a:t>Cat arrived-empty bowls</a:t>
            </a:r>
          </a:p>
          <a:p>
            <a:r>
              <a:rPr lang="en-US" sz="1400" dirty="0" smtClean="0"/>
              <a:t>C leaves</a:t>
            </a:r>
          </a:p>
          <a:p>
            <a:r>
              <a:rPr lang="en-US" sz="1400" dirty="0" smtClean="0"/>
              <a:t>Hacker calls to stay has more food</a:t>
            </a:r>
          </a:p>
          <a:p>
            <a:r>
              <a:rPr lang="en-US" sz="1400" dirty="0" smtClean="0"/>
              <a:t>C runs away</a:t>
            </a:r>
          </a:p>
          <a:p>
            <a:r>
              <a:rPr lang="en-US" sz="1400" dirty="0" smtClean="0"/>
              <a:t>Hacker back to store-dog food/bones</a:t>
            </a:r>
          </a:p>
          <a:p>
            <a:r>
              <a:rPr lang="en-US" sz="1400" dirty="0" smtClean="0"/>
              <a:t>H puts D and C food on porch</a:t>
            </a:r>
          </a:p>
          <a:p>
            <a:r>
              <a:rPr lang="en-US" sz="1400" dirty="0" smtClean="0"/>
              <a:t>C back, sniffs D food, eats C food</a:t>
            </a:r>
          </a:p>
          <a:p>
            <a:r>
              <a:rPr lang="en-US" sz="1400" dirty="0" smtClean="0"/>
              <a:t>D shows up, C runs</a:t>
            </a:r>
          </a:p>
          <a:p>
            <a:r>
              <a:rPr lang="en-US" sz="1400" dirty="0" smtClean="0"/>
              <a:t>D eats D &amp; C food</a:t>
            </a:r>
          </a:p>
          <a:p>
            <a:r>
              <a:rPr lang="en-US" sz="1400" dirty="0" smtClean="0"/>
              <a:t>Hacker tries to feed C &amp; D</a:t>
            </a:r>
          </a:p>
          <a:p>
            <a:r>
              <a:rPr lang="en-US" sz="1400" dirty="0" smtClean="0"/>
              <a:t>D gets fatter</a:t>
            </a:r>
          </a:p>
          <a:p>
            <a:r>
              <a:rPr lang="en-US" sz="1400" dirty="0" smtClean="0"/>
              <a:t>C gets skinnier</a:t>
            </a:r>
          </a:p>
          <a:p>
            <a:r>
              <a:rPr lang="en-US" sz="1400" dirty="0" smtClean="0"/>
              <a:t>Hacker feeds D inside</a:t>
            </a:r>
          </a:p>
          <a:p>
            <a:r>
              <a:rPr lang="en-US" sz="1400" dirty="0" smtClean="0"/>
              <a:t>D sits on sofa</a:t>
            </a:r>
          </a:p>
          <a:p>
            <a:r>
              <a:rPr lang="en-US" sz="1400" dirty="0" smtClean="0"/>
              <a:t>2 months later</a:t>
            </a:r>
          </a:p>
          <a:p>
            <a:r>
              <a:rPr lang="en-US" sz="1400" dirty="0" smtClean="0"/>
              <a:t>C eats on porch &amp; not scared</a:t>
            </a:r>
          </a:p>
          <a:p>
            <a:r>
              <a:rPr lang="en-US" sz="1400" dirty="0" smtClean="0"/>
              <a:t>D name is Jarvis, C </a:t>
            </a:r>
            <a:r>
              <a:rPr lang="en-US" sz="1400" smtClean="0"/>
              <a:t>name is Ellie</a:t>
            </a:r>
          </a:p>
          <a:p>
            <a:r>
              <a:rPr lang="en-US" sz="1400" dirty="0" smtClean="0"/>
              <a:t>H gets bird feeder</a:t>
            </a:r>
          </a:p>
          <a:p>
            <a:r>
              <a:rPr lang="en-US" sz="1400" dirty="0" smtClean="0"/>
              <a:t>Squirrel eats out of bird feeder </a:t>
            </a:r>
          </a:p>
          <a:p>
            <a:r>
              <a:rPr lang="en-US" sz="1400" dirty="0" smtClean="0"/>
              <a:t>New problem</a:t>
            </a:r>
            <a:endParaRPr lang="en-US" sz="1400" dirty="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8"/>
            <a:ext cx="8610600" cy="1371600"/>
          </a:xfrm>
        </p:spPr>
        <p:txBody>
          <a:bodyPr/>
          <a:lstStyle/>
          <a:p>
            <a:r>
              <a:rPr lang="en-US" sz="4400" b="1" i="1" dirty="0" smtClean="0"/>
              <a:t>What Happens in the Passage?</a:t>
            </a:r>
            <a:endParaRPr lang="en-US" sz="4400" b="1" i="1" dirty="0"/>
          </a:p>
        </p:txBody>
      </p:sp>
      <p:graphicFrame>
        <p:nvGraphicFramePr>
          <p:cNvPr id="6" name="Content Placeholder 5"/>
          <p:cNvGraphicFramePr>
            <a:graphicFrameLocks noGrp="1"/>
          </p:cNvGraphicFramePr>
          <p:nvPr>
            <p:ph idx="1"/>
          </p:nvPr>
        </p:nvGraphicFramePr>
        <p:xfrm>
          <a:off x="228600" y="1359932"/>
          <a:ext cx="8763000" cy="670560"/>
        </p:xfrm>
        <a:graphic>
          <a:graphicData uri="http://schemas.openxmlformats.org/drawingml/2006/table">
            <a:tbl>
              <a:tblPr firstRow="1">
                <a:tableStyleId>{08FB837D-C827-4EFA-A057-4D05807E0F7C}</a:tableStyleId>
              </a:tblPr>
              <a:tblGrid>
                <a:gridCol w="8763000"/>
              </a:tblGrid>
              <a:tr h="533401">
                <a:tc>
                  <a:txBody>
                    <a:bodyPr/>
                    <a:lstStyle/>
                    <a:p>
                      <a:pPr marL="0" marR="0" algn="ctr">
                        <a:spcBef>
                          <a:spcPts val="0"/>
                        </a:spcBef>
                        <a:spcAft>
                          <a:spcPts val="1000"/>
                        </a:spcAft>
                      </a:pPr>
                      <a:r>
                        <a:rPr lang="en-US" sz="2200" dirty="0" smtClean="0">
                          <a:solidFill>
                            <a:schemeClr val="tx1"/>
                          </a:solidFill>
                        </a:rPr>
                        <a:t>Mr</a:t>
                      </a:r>
                      <a:r>
                        <a:rPr lang="en-US" sz="2200" dirty="0">
                          <a:solidFill>
                            <a:schemeClr val="tx1"/>
                          </a:solidFill>
                        </a:rPr>
                        <a:t>. Hacker puts dog food on one side of the porch and cat food on the other side.</a:t>
                      </a:r>
                      <a:endParaRPr lang="en-US" sz="2200" dirty="0">
                        <a:solidFill>
                          <a:schemeClr val="tx1"/>
                        </a:solidFill>
                        <a:latin typeface="Times New Roman"/>
                        <a:ea typeface="Cambria"/>
                        <a:cs typeface="Times New Roman"/>
                      </a:endParaRPr>
                    </a:p>
                  </a:txBody>
                  <a:tcPr marL="68580" marR="68580" marT="0" marB="0"/>
                </a:tc>
              </a:tr>
            </a:tbl>
          </a:graphicData>
        </a:graphic>
      </p:graphicFrame>
      <p:sp>
        <p:nvSpPr>
          <p:cNvPr id="4" name="TextBox 3"/>
          <p:cNvSpPr txBox="1"/>
          <p:nvPr/>
        </p:nvSpPr>
        <p:spPr>
          <a:xfrm>
            <a:off x="6019800" y="3124200"/>
            <a:ext cx="184666" cy="369332"/>
          </a:xfrm>
          <a:prstGeom prst="rect">
            <a:avLst/>
          </a:prstGeom>
          <a:noFill/>
        </p:spPr>
        <p:txBody>
          <a:bodyPr wrap="none" rtlCol="0">
            <a:spAutoFit/>
          </a:bodyPr>
          <a:lstStyle/>
          <a:p>
            <a:endParaRPr lang="en-US" dirty="0"/>
          </a:p>
        </p:txBody>
      </p:sp>
      <p:graphicFrame>
        <p:nvGraphicFramePr>
          <p:cNvPr id="10" name="Content Placeholder 5"/>
          <p:cNvGraphicFramePr>
            <a:graphicFrameLocks/>
          </p:cNvGraphicFramePr>
          <p:nvPr/>
        </p:nvGraphicFramePr>
        <p:xfrm>
          <a:off x="228600" y="2560321"/>
          <a:ext cx="8763000" cy="685799"/>
        </p:xfrm>
        <a:graphic>
          <a:graphicData uri="http://schemas.openxmlformats.org/drawingml/2006/table">
            <a:tbl>
              <a:tblPr firstRow="1">
                <a:tableStyleId>{08FB837D-C827-4EFA-A057-4D05807E0F7C}</a:tableStyleId>
              </a:tblPr>
              <a:tblGrid>
                <a:gridCol w="8763000"/>
              </a:tblGrid>
              <a:tr h="685799">
                <a:tc>
                  <a:txBody>
                    <a:bodyPr/>
                    <a:lstStyle/>
                    <a:p>
                      <a:pPr marL="0" marR="0" algn="ctr">
                        <a:spcBef>
                          <a:spcPts val="0"/>
                        </a:spcBef>
                        <a:spcAft>
                          <a:spcPts val="1000"/>
                        </a:spcAft>
                      </a:pPr>
                      <a:endParaRPr lang="en-US" sz="1200" dirty="0">
                        <a:latin typeface="Times New Roman"/>
                        <a:ea typeface="Cambria"/>
                        <a:cs typeface="Times New Roman"/>
                      </a:endParaRPr>
                    </a:p>
                  </a:txBody>
                  <a:tcPr marL="68580" marR="68580" marT="0" marB="0"/>
                </a:tc>
              </a:tr>
            </a:tbl>
          </a:graphicData>
        </a:graphic>
      </p:graphicFrame>
      <p:graphicFrame>
        <p:nvGraphicFramePr>
          <p:cNvPr id="7" name="Table 6"/>
          <p:cNvGraphicFramePr>
            <a:graphicFrameLocks noGrp="1"/>
          </p:cNvGraphicFramePr>
          <p:nvPr/>
        </p:nvGraphicFramePr>
        <p:xfrm>
          <a:off x="228600" y="3809999"/>
          <a:ext cx="8763000" cy="689372"/>
        </p:xfrm>
        <a:graphic>
          <a:graphicData uri="http://schemas.openxmlformats.org/drawingml/2006/table">
            <a:tbl>
              <a:tblPr firstRow="1">
                <a:tableStyleId>{08FB837D-C827-4EFA-A057-4D05807E0F7C}</a:tableStyleId>
              </a:tblPr>
              <a:tblGrid>
                <a:gridCol w="8763000"/>
              </a:tblGrid>
              <a:tr h="689372">
                <a:tc>
                  <a:txBody>
                    <a:bodyPr/>
                    <a:lstStyle/>
                    <a:p>
                      <a:pPr marL="0" marR="0" algn="ctr">
                        <a:spcBef>
                          <a:spcPts val="0"/>
                        </a:spcBef>
                        <a:spcAft>
                          <a:spcPts val="1000"/>
                        </a:spcAft>
                      </a:pPr>
                      <a:endParaRPr lang="en-US" sz="1200" dirty="0">
                        <a:latin typeface="Times New Roman"/>
                        <a:ea typeface="Cambria"/>
                        <a:cs typeface="Times New Roman"/>
                      </a:endParaRPr>
                    </a:p>
                  </a:txBody>
                  <a:tcPr marL="68580" marR="68580" marT="0" marB="0"/>
                </a:tc>
              </a:tr>
            </a:tbl>
          </a:graphicData>
        </a:graphic>
      </p:graphicFrame>
      <p:graphicFrame>
        <p:nvGraphicFramePr>
          <p:cNvPr id="8" name="Table 7"/>
          <p:cNvGraphicFramePr>
            <a:graphicFrameLocks noGrp="1"/>
          </p:cNvGraphicFramePr>
          <p:nvPr/>
        </p:nvGraphicFramePr>
        <p:xfrm>
          <a:off x="228600" y="5029200"/>
          <a:ext cx="8763000" cy="685800"/>
        </p:xfrm>
        <a:graphic>
          <a:graphicData uri="http://schemas.openxmlformats.org/drawingml/2006/table">
            <a:tbl>
              <a:tblPr firstRow="1">
                <a:tableStyleId>{08FB837D-C827-4EFA-A057-4D05807E0F7C}</a:tableStyleId>
              </a:tblPr>
              <a:tblGrid>
                <a:gridCol w="8763000"/>
              </a:tblGrid>
              <a:tr h="685800">
                <a:tc>
                  <a:txBody>
                    <a:bodyPr/>
                    <a:lstStyle/>
                    <a:p>
                      <a:pPr marL="0" marR="0" algn="ctr">
                        <a:spcBef>
                          <a:spcPts val="0"/>
                        </a:spcBef>
                        <a:spcAft>
                          <a:spcPts val="1000"/>
                        </a:spcAft>
                      </a:pPr>
                      <a:r>
                        <a:rPr lang="en-US" sz="2500" b="1" i="0" dirty="0" smtClean="0">
                          <a:solidFill>
                            <a:schemeClr val="tx1"/>
                          </a:solidFill>
                          <a:latin typeface="+mn-lt"/>
                          <a:ea typeface="Cambria"/>
                          <a:cs typeface="Times New Roman"/>
                        </a:rPr>
                        <a:t>Mr. Hacker puts up a bird feeder and fills it with seed.</a:t>
                      </a:r>
                      <a:endParaRPr lang="en-US" sz="2500" b="1" i="0" dirty="0">
                        <a:solidFill>
                          <a:schemeClr val="tx1"/>
                        </a:solidFill>
                        <a:latin typeface="+mn-lt"/>
                        <a:ea typeface="Cambria"/>
                        <a:cs typeface="Times New Roman"/>
                      </a:endParaRPr>
                    </a:p>
                  </a:txBody>
                  <a:tcPr marL="68580" marR="68580" marT="0" marB="0"/>
                </a:tc>
              </a:tr>
            </a:tbl>
          </a:graphicData>
        </a:graphic>
      </p:graphicFrame>
      <p:pic>
        <p:nvPicPr>
          <p:cNvPr id="9" name="Picture 8"/>
          <p:cNvPicPr>
            <a:picLocks noChangeAspect="1"/>
          </p:cNvPicPr>
          <p:nvPr/>
        </p:nvPicPr>
        <p:blipFill>
          <a:blip r:embed="rId2"/>
          <a:stretch>
            <a:fillRect/>
          </a:stretch>
        </p:blipFill>
        <p:spPr>
          <a:xfrm>
            <a:off x="4417342" y="2030492"/>
            <a:ext cx="529829" cy="529829"/>
          </a:xfrm>
          <a:prstGeom prst="rect">
            <a:avLst/>
          </a:prstGeom>
        </p:spPr>
      </p:pic>
      <p:pic>
        <p:nvPicPr>
          <p:cNvPr id="11" name="Picture 10"/>
          <p:cNvPicPr>
            <a:picLocks noChangeAspect="1"/>
          </p:cNvPicPr>
          <p:nvPr/>
        </p:nvPicPr>
        <p:blipFill>
          <a:blip r:embed="rId2"/>
          <a:stretch>
            <a:fillRect/>
          </a:stretch>
        </p:blipFill>
        <p:spPr>
          <a:xfrm>
            <a:off x="4417342" y="3228617"/>
            <a:ext cx="529829" cy="529829"/>
          </a:xfrm>
          <a:prstGeom prst="rect">
            <a:avLst/>
          </a:prstGeom>
        </p:spPr>
      </p:pic>
      <p:pic>
        <p:nvPicPr>
          <p:cNvPr id="12" name="Picture 11"/>
          <p:cNvPicPr>
            <a:picLocks noChangeAspect="1"/>
          </p:cNvPicPr>
          <p:nvPr/>
        </p:nvPicPr>
        <p:blipFill>
          <a:blip r:embed="rId2"/>
          <a:stretch>
            <a:fillRect/>
          </a:stretch>
        </p:blipFill>
        <p:spPr>
          <a:xfrm>
            <a:off x="4417342" y="4499371"/>
            <a:ext cx="529829" cy="529829"/>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Let’s Do Some Math!</a:t>
            </a:r>
            <a:endParaRPr lang="en-US" b="1" i="1" dirty="0"/>
          </a:p>
        </p:txBody>
      </p:sp>
      <p:sp>
        <p:nvSpPr>
          <p:cNvPr id="3" name="Content Placeholder 2"/>
          <p:cNvSpPr>
            <a:spLocks noGrp="1"/>
          </p:cNvSpPr>
          <p:nvPr>
            <p:ph idx="1"/>
          </p:nvPr>
        </p:nvSpPr>
        <p:spPr/>
        <p:txBody>
          <a:bodyPr/>
          <a:lstStyle/>
          <a:p>
            <a:r>
              <a:rPr lang="en-US" dirty="0" smtClean="0"/>
              <a:t>Please turn to the Math Sample Tasks Packet in your folder</a:t>
            </a:r>
          </a:p>
          <a:p>
            <a:r>
              <a:rPr lang="en-US" dirty="0" smtClean="0"/>
              <a:t>Go to Grade 3 problem on “Ducks”</a:t>
            </a:r>
          </a:p>
          <a:p>
            <a:r>
              <a:rPr lang="en-US" dirty="0" smtClean="0"/>
              <a:t>Work independently for 3-5 minutes</a:t>
            </a:r>
          </a:p>
          <a:p>
            <a:r>
              <a:rPr lang="en-US" dirty="0" smtClean="0"/>
              <a:t>Be ready to share out your solutions!</a:t>
            </a:r>
            <a:endParaRPr lang="en-US" dirty="0"/>
          </a:p>
        </p:txBody>
      </p:sp>
      <p:pic>
        <p:nvPicPr>
          <p:cNvPr id="5" name="Picture 4"/>
          <p:cNvPicPr>
            <a:picLocks noChangeAspect="1"/>
          </p:cNvPicPr>
          <p:nvPr/>
        </p:nvPicPr>
        <p:blipFill>
          <a:blip r:embed="rId2"/>
          <a:stretch>
            <a:fillRect/>
          </a:stretch>
        </p:blipFill>
        <p:spPr>
          <a:xfrm>
            <a:off x="3429000" y="4663714"/>
            <a:ext cx="2163153" cy="1858352"/>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8"/>
            <a:ext cx="8610600" cy="1371600"/>
          </a:xfrm>
        </p:spPr>
        <p:txBody>
          <a:bodyPr/>
          <a:lstStyle/>
          <a:p>
            <a:r>
              <a:rPr lang="en-US" sz="4400" b="1" i="1" dirty="0" smtClean="0"/>
              <a:t>What Happens in the Passage?</a:t>
            </a:r>
            <a:endParaRPr lang="en-US" sz="4400" b="1" i="1" dirty="0"/>
          </a:p>
        </p:txBody>
      </p:sp>
      <p:graphicFrame>
        <p:nvGraphicFramePr>
          <p:cNvPr id="6" name="Content Placeholder 5"/>
          <p:cNvGraphicFramePr>
            <a:graphicFrameLocks noGrp="1"/>
          </p:cNvGraphicFramePr>
          <p:nvPr>
            <p:ph idx="1"/>
          </p:nvPr>
        </p:nvGraphicFramePr>
        <p:xfrm>
          <a:off x="228600" y="1359932"/>
          <a:ext cx="8763000" cy="670560"/>
        </p:xfrm>
        <a:graphic>
          <a:graphicData uri="http://schemas.openxmlformats.org/drawingml/2006/table">
            <a:tbl>
              <a:tblPr firstRow="1">
                <a:tableStyleId>{08FB837D-C827-4EFA-A057-4D05807E0F7C}</a:tableStyleId>
              </a:tblPr>
              <a:tblGrid>
                <a:gridCol w="8763000"/>
              </a:tblGrid>
              <a:tr h="533401">
                <a:tc>
                  <a:txBody>
                    <a:bodyPr/>
                    <a:lstStyle/>
                    <a:p>
                      <a:pPr marL="0" marR="0" algn="ctr">
                        <a:spcBef>
                          <a:spcPts val="0"/>
                        </a:spcBef>
                        <a:spcAft>
                          <a:spcPts val="1000"/>
                        </a:spcAft>
                      </a:pPr>
                      <a:r>
                        <a:rPr lang="en-US" sz="2200" dirty="0" smtClean="0">
                          <a:solidFill>
                            <a:schemeClr val="tx1"/>
                          </a:solidFill>
                        </a:rPr>
                        <a:t>Mr</a:t>
                      </a:r>
                      <a:r>
                        <a:rPr lang="en-US" sz="2200" dirty="0">
                          <a:solidFill>
                            <a:schemeClr val="tx1"/>
                          </a:solidFill>
                        </a:rPr>
                        <a:t>. Hacker puts dog food on one side of the porch and cat food on the other side.</a:t>
                      </a:r>
                      <a:endParaRPr lang="en-US" sz="2200" dirty="0">
                        <a:solidFill>
                          <a:schemeClr val="tx1"/>
                        </a:solidFill>
                        <a:latin typeface="Times New Roman"/>
                        <a:ea typeface="Cambria"/>
                        <a:cs typeface="Times New Roman"/>
                      </a:endParaRPr>
                    </a:p>
                  </a:txBody>
                  <a:tcPr marL="68580" marR="68580" marT="0" marB="0"/>
                </a:tc>
              </a:tr>
            </a:tbl>
          </a:graphicData>
        </a:graphic>
      </p:graphicFrame>
      <p:sp>
        <p:nvSpPr>
          <p:cNvPr id="4" name="TextBox 3"/>
          <p:cNvSpPr txBox="1"/>
          <p:nvPr/>
        </p:nvSpPr>
        <p:spPr>
          <a:xfrm>
            <a:off x="6019800" y="3124200"/>
            <a:ext cx="184666" cy="369332"/>
          </a:xfrm>
          <a:prstGeom prst="rect">
            <a:avLst/>
          </a:prstGeom>
          <a:noFill/>
        </p:spPr>
        <p:txBody>
          <a:bodyPr wrap="none" rtlCol="0">
            <a:spAutoFit/>
          </a:bodyPr>
          <a:lstStyle/>
          <a:p>
            <a:endParaRPr lang="en-US" dirty="0"/>
          </a:p>
        </p:txBody>
      </p:sp>
      <p:graphicFrame>
        <p:nvGraphicFramePr>
          <p:cNvPr id="10" name="Content Placeholder 5"/>
          <p:cNvGraphicFramePr>
            <a:graphicFrameLocks/>
          </p:cNvGraphicFramePr>
          <p:nvPr/>
        </p:nvGraphicFramePr>
        <p:xfrm>
          <a:off x="228600" y="2560321"/>
          <a:ext cx="8763000" cy="685799"/>
        </p:xfrm>
        <a:graphic>
          <a:graphicData uri="http://schemas.openxmlformats.org/drawingml/2006/table">
            <a:tbl>
              <a:tblPr firstRow="1">
                <a:tableStyleId>{08FB837D-C827-4EFA-A057-4D05807E0F7C}</a:tableStyleId>
              </a:tblPr>
              <a:tblGrid>
                <a:gridCol w="8763000"/>
              </a:tblGrid>
              <a:tr h="685799">
                <a:tc>
                  <a:txBody>
                    <a:bodyPr/>
                    <a:lstStyle/>
                    <a:p>
                      <a:pPr marL="0" marR="0" algn="ctr">
                        <a:spcBef>
                          <a:spcPts val="0"/>
                        </a:spcBef>
                        <a:spcAft>
                          <a:spcPts val="1000"/>
                        </a:spcAft>
                      </a:pPr>
                      <a:r>
                        <a:rPr lang="en-US" sz="2200" b="0" i="0" dirty="0" smtClean="0">
                          <a:solidFill>
                            <a:srgbClr val="660066"/>
                          </a:solidFill>
                          <a:latin typeface="+mn-lt"/>
                          <a:ea typeface="Cambria"/>
                          <a:cs typeface="Times New Roman"/>
                        </a:rPr>
                        <a:t>The</a:t>
                      </a:r>
                      <a:r>
                        <a:rPr lang="en-US" sz="2200" b="0" i="0" baseline="0" dirty="0" smtClean="0">
                          <a:solidFill>
                            <a:srgbClr val="660066"/>
                          </a:solidFill>
                          <a:latin typeface="+mn-lt"/>
                          <a:ea typeface="Cambria"/>
                          <a:cs typeface="Times New Roman"/>
                        </a:rPr>
                        <a:t> dog eats the cat food.</a:t>
                      </a:r>
                      <a:endParaRPr lang="en-US" sz="2200" b="0" i="0" dirty="0">
                        <a:solidFill>
                          <a:srgbClr val="660066"/>
                        </a:solidFill>
                        <a:latin typeface="+mn-lt"/>
                        <a:ea typeface="Cambria"/>
                        <a:cs typeface="Times New Roman"/>
                      </a:endParaRPr>
                    </a:p>
                  </a:txBody>
                  <a:tcPr marL="68580" marR="68580" marT="0" marB="0"/>
                </a:tc>
              </a:tr>
            </a:tbl>
          </a:graphicData>
        </a:graphic>
      </p:graphicFrame>
      <p:graphicFrame>
        <p:nvGraphicFramePr>
          <p:cNvPr id="7" name="Table 6"/>
          <p:cNvGraphicFramePr>
            <a:graphicFrameLocks noGrp="1"/>
          </p:cNvGraphicFramePr>
          <p:nvPr/>
        </p:nvGraphicFramePr>
        <p:xfrm>
          <a:off x="228600" y="3809999"/>
          <a:ext cx="8763000" cy="670560"/>
        </p:xfrm>
        <a:graphic>
          <a:graphicData uri="http://schemas.openxmlformats.org/drawingml/2006/table">
            <a:tbl>
              <a:tblPr firstRow="1">
                <a:tableStyleId>{08FB837D-C827-4EFA-A057-4D05807E0F7C}</a:tableStyleId>
              </a:tblPr>
              <a:tblGrid>
                <a:gridCol w="8763000"/>
              </a:tblGrid>
              <a:tr h="533400">
                <a:tc>
                  <a:txBody>
                    <a:bodyPr/>
                    <a:lstStyle/>
                    <a:p>
                      <a:pPr marL="0" marR="0" algn="ctr">
                        <a:spcBef>
                          <a:spcPts val="0"/>
                        </a:spcBef>
                        <a:spcAft>
                          <a:spcPts val="1000"/>
                        </a:spcAft>
                      </a:pPr>
                      <a:r>
                        <a:rPr lang="en-US" sz="2200" b="0" i="0" baseline="0" dirty="0" smtClean="0">
                          <a:solidFill>
                            <a:srgbClr val="660066"/>
                          </a:solidFill>
                          <a:latin typeface="+mn-lt"/>
                          <a:ea typeface="Cambria"/>
                          <a:cs typeface="Times New Roman"/>
                        </a:rPr>
                        <a:t>Mr. Hacker decides to feed the dog inside to protect the cat’s food outside.</a:t>
                      </a:r>
                      <a:endParaRPr lang="en-US" sz="2200" b="0" i="0" dirty="0">
                        <a:solidFill>
                          <a:srgbClr val="660066"/>
                        </a:solidFill>
                        <a:latin typeface="+mn-lt"/>
                        <a:ea typeface="Cambria"/>
                        <a:cs typeface="Times New Roman"/>
                      </a:endParaRPr>
                    </a:p>
                  </a:txBody>
                  <a:tcPr marL="68580" marR="68580" marT="0" marB="0"/>
                </a:tc>
              </a:tr>
            </a:tbl>
          </a:graphicData>
        </a:graphic>
      </p:graphicFrame>
      <p:graphicFrame>
        <p:nvGraphicFramePr>
          <p:cNvPr id="8" name="Table 7"/>
          <p:cNvGraphicFramePr>
            <a:graphicFrameLocks noGrp="1"/>
          </p:cNvGraphicFramePr>
          <p:nvPr/>
        </p:nvGraphicFramePr>
        <p:xfrm>
          <a:off x="228600" y="5029200"/>
          <a:ext cx="8763000" cy="685800"/>
        </p:xfrm>
        <a:graphic>
          <a:graphicData uri="http://schemas.openxmlformats.org/drawingml/2006/table">
            <a:tbl>
              <a:tblPr firstRow="1">
                <a:tableStyleId>{08FB837D-C827-4EFA-A057-4D05807E0F7C}</a:tableStyleId>
              </a:tblPr>
              <a:tblGrid>
                <a:gridCol w="8763000"/>
              </a:tblGrid>
              <a:tr h="685800">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en-US" sz="2200" b="1" i="0" dirty="0" smtClean="0">
                          <a:solidFill>
                            <a:schemeClr val="tx1"/>
                          </a:solidFill>
                          <a:latin typeface="+mn-lt"/>
                          <a:ea typeface="Cambria"/>
                          <a:cs typeface="Times New Roman"/>
                        </a:rPr>
                        <a:t>Mr. Hacker puts up a bird feeder and fills it with seed.</a:t>
                      </a:r>
                    </a:p>
                    <a:p>
                      <a:pPr marL="0" marR="0" algn="ctr">
                        <a:spcBef>
                          <a:spcPts val="0"/>
                        </a:spcBef>
                        <a:spcAft>
                          <a:spcPts val="1000"/>
                        </a:spcAft>
                      </a:pPr>
                      <a:endParaRPr lang="en-US" sz="1200" dirty="0">
                        <a:latin typeface="Times New Roman"/>
                        <a:ea typeface="Cambria"/>
                        <a:cs typeface="Times New Roman"/>
                      </a:endParaRPr>
                    </a:p>
                  </a:txBody>
                  <a:tcPr marL="68580" marR="68580" marT="0" marB="0"/>
                </a:tc>
              </a:tr>
            </a:tbl>
          </a:graphicData>
        </a:graphic>
      </p:graphicFrame>
      <p:pic>
        <p:nvPicPr>
          <p:cNvPr id="9" name="Picture 8"/>
          <p:cNvPicPr>
            <a:picLocks noChangeAspect="1"/>
          </p:cNvPicPr>
          <p:nvPr/>
        </p:nvPicPr>
        <p:blipFill>
          <a:blip r:embed="rId2"/>
          <a:stretch>
            <a:fillRect/>
          </a:stretch>
        </p:blipFill>
        <p:spPr>
          <a:xfrm>
            <a:off x="4417342" y="2030492"/>
            <a:ext cx="529829" cy="529829"/>
          </a:xfrm>
          <a:prstGeom prst="rect">
            <a:avLst/>
          </a:prstGeom>
        </p:spPr>
      </p:pic>
      <p:pic>
        <p:nvPicPr>
          <p:cNvPr id="11" name="Picture 10"/>
          <p:cNvPicPr>
            <a:picLocks noChangeAspect="1"/>
          </p:cNvPicPr>
          <p:nvPr/>
        </p:nvPicPr>
        <p:blipFill>
          <a:blip r:embed="rId2"/>
          <a:stretch>
            <a:fillRect/>
          </a:stretch>
        </p:blipFill>
        <p:spPr>
          <a:xfrm>
            <a:off x="4417342" y="3228617"/>
            <a:ext cx="529829" cy="529829"/>
          </a:xfrm>
          <a:prstGeom prst="rect">
            <a:avLst/>
          </a:prstGeom>
        </p:spPr>
      </p:pic>
      <p:pic>
        <p:nvPicPr>
          <p:cNvPr id="12" name="Picture 11"/>
          <p:cNvPicPr>
            <a:picLocks noChangeAspect="1"/>
          </p:cNvPicPr>
          <p:nvPr/>
        </p:nvPicPr>
        <p:blipFill>
          <a:blip r:embed="rId2"/>
          <a:stretch>
            <a:fillRect/>
          </a:stretch>
        </p:blipFill>
        <p:spPr>
          <a:xfrm>
            <a:off x="4417342" y="4499371"/>
            <a:ext cx="529829" cy="529829"/>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Short Response to Listening Passage:</a:t>
            </a:r>
            <a:endParaRPr lang="en-US" b="1" i="1" dirty="0"/>
          </a:p>
        </p:txBody>
      </p:sp>
      <p:sp>
        <p:nvSpPr>
          <p:cNvPr id="3" name="Content Placeholder 2"/>
          <p:cNvSpPr>
            <a:spLocks noGrp="1"/>
          </p:cNvSpPr>
          <p:nvPr>
            <p:ph idx="1"/>
          </p:nvPr>
        </p:nvSpPr>
        <p:spPr/>
        <p:txBody>
          <a:bodyPr/>
          <a:lstStyle/>
          <a:p>
            <a:r>
              <a:rPr lang="en-US" dirty="0" smtClean="0"/>
              <a:t>Mr. Hacker has a problem feeding the cat.  What is the problem?  How does he solve the problem?  Use details from the passage to support your answer.</a:t>
            </a:r>
          </a:p>
          <a:p>
            <a:pPr>
              <a:buNone/>
            </a:pPr>
            <a:r>
              <a:rPr lang="en-US" dirty="0" smtClean="0"/>
              <a:t>_____________________________________</a:t>
            </a:r>
          </a:p>
          <a:p>
            <a:pPr>
              <a:buNone/>
            </a:pPr>
            <a:r>
              <a:rPr lang="en-US" dirty="0" smtClean="0"/>
              <a:t>_____________________________________</a:t>
            </a:r>
          </a:p>
          <a:p>
            <a:pPr>
              <a:buNone/>
            </a:pPr>
            <a:r>
              <a:rPr lang="en-US" dirty="0" smtClean="0"/>
              <a:t>_____________________________________</a:t>
            </a:r>
          </a:p>
          <a:p>
            <a:pPr>
              <a:buNone/>
            </a:pPr>
            <a:r>
              <a:rPr lang="en-US" dirty="0" smtClean="0"/>
              <a:t>_____________________________________</a:t>
            </a:r>
            <a:endParaRPr lang="en-US" dirty="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Short Response to Listening Passage:</a:t>
            </a:r>
            <a:endParaRPr lang="en-US" b="1" i="1" dirty="0"/>
          </a:p>
        </p:txBody>
      </p:sp>
      <p:sp>
        <p:nvSpPr>
          <p:cNvPr id="3" name="Content Placeholder 2"/>
          <p:cNvSpPr>
            <a:spLocks noGrp="1"/>
          </p:cNvSpPr>
          <p:nvPr>
            <p:ph idx="1"/>
          </p:nvPr>
        </p:nvSpPr>
        <p:spPr/>
        <p:txBody>
          <a:bodyPr/>
          <a:lstStyle/>
          <a:p>
            <a:r>
              <a:rPr lang="en-US" dirty="0" smtClean="0"/>
              <a:t>Mr. Hacker has a problem feeding the cat.  What is the problem?  How does he solve the problem?  Use details from the passage to support your answer.</a:t>
            </a:r>
          </a:p>
          <a:p>
            <a:pPr>
              <a:buNone/>
            </a:pPr>
            <a:r>
              <a:rPr lang="en-US" dirty="0" smtClean="0"/>
              <a:t>      </a:t>
            </a:r>
            <a:r>
              <a:rPr lang="en-US" u="sng" dirty="0" smtClean="0"/>
              <a:t>Mr. Hacker’s problem when feeding the cat is that the dog is eating the cat’s food and its own food. Mr. Hacker solves his problem by feeding the dog inside the house and leaving the cat food on the porch outside the house.  </a:t>
            </a:r>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Extended Response to Listening Passage:</a:t>
            </a:r>
            <a:endParaRPr lang="en-US" b="1" i="1" dirty="0"/>
          </a:p>
        </p:txBody>
      </p:sp>
      <p:sp>
        <p:nvSpPr>
          <p:cNvPr id="3" name="Content Placeholder 2"/>
          <p:cNvSpPr>
            <a:spLocks noGrp="1"/>
          </p:cNvSpPr>
          <p:nvPr>
            <p:ph idx="1"/>
          </p:nvPr>
        </p:nvSpPr>
        <p:spPr>
          <a:xfrm>
            <a:off x="609600" y="1735138"/>
            <a:ext cx="8153400" cy="4818062"/>
          </a:xfrm>
        </p:spPr>
        <p:txBody>
          <a:bodyPr>
            <a:noAutofit/>
          </a:bodyPr>
          <a:lstStyle/>
          <a:p>
            <a:pPr>
              <a:buNone/>
            </a:pPr>
            <a:r>
              <a:rPr lang="en-US" sz="2000" dirty="0" smtClean="0"/>
              <a:t>      Mr. Hacker tries to feed stray and wild animals in the passage.  What does he do at the beginning of the passage.  What does he do at the end?  Why does he have to try different things?  Use details from the passage to support your answer.</a:t>
            </a:r>
          </a:p>
          <a:p>
            <a:pPr>
              <a:buNone/>
            </a:pPr>
            <a:endParaRPr lang="en-US" sz="2000" dirty="0" smtClean="0"/>
          </a:p>
          <a:p>
            <a:pPr>
              <a:buNone/>
            </a:pPr>
            <a:r>
              <a:rPr lang="en-US" sz="2000" dirty="0" smtClean="0"/>
              <a:t>	In your answer be sure to include:</a:t>
            </a:r>
          </a:p>
          <a:p>
            <a:pPr>
              <a:buNone/>
            </a:pPr>
            <a:r>
              <a:rPr lang="en-US" sz="2000" dirty="0" smtClean="0"/>
              <a:t>		* what Mr. Hacker does at the beginning of the passage</a:t>
            </a:r>
          </a:p>
          <a:p>
            <a:pPr>
              <a:buNone/>
            </a:pPr>
            <a:r>
              <a:rPr lang="en-US" sz="2000" dirty="0" smtClean="0"/>
              <a:t>		* what Mr. Hacker does at the end of the passage</a:t>
            </a:r>
          </a:p>
          <a:p>
            <a:pPr>
              <a:buNone/>
            </a:pPr>
            <a:r>
              <a:rPr lang="en-US" sz="2000" dirty="0" smtClean="0"/>
              <a:t>		* why Mr. Hacker tries different things</a:t>
            </a:r>
          </a:p>
          <a:p>
            <a:pPr>
              <a:buNone/>
            </a:pPr>
            <a:r>
              <a:rPr lang="en-US" sz="2000" dirty="0" smtClean="0"/>
              <a:t>		* details from the passage to support your answer</a:t>
            </a:r>
            <a:endParaRPr lang="en-US" sz="2000" dirty="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ELA</a:t>
            </a:r>
            <a:endParaRPr lang="en-US" b="1" i="1" dirty="0"/>
          </a:p>
        </p:txBody>
      </p:sp>
      <p:sp>
        <p:nvSpPr>
          <p:cNvPr id="3" name="Content Placeholder 2"/>
          <p:cNvSpPr>
            <a:spLocks noGrp="1"/>
          </p:cNvSpPr>
          <p:nvPr>
            <p:ph idx="1"/>
          </p:nvPr>
        </p:nvSpPr>
        <p:spPr/>
        <p:txBody>
          <a:bodyPr/>
          <a:lstStyle/>
          <a:p>
            <a:r>
              <a:rPr lang="en-US" b="1" u="sng" dirty="0" smtClean="0"/>
              <a:t>Day Three</a:t>
            </a:r>
            <a:r>
              <a:rPr lang="en-US" dirty="0" smtClean="0"/>
              <a:t> – Extended Response</a:t>
            </a:r>
          </a:p>
          <a:p>
            <a:r>
              <a:rPr lang="en-US" dirty="0" smtClean="0"/>
              <a:t>45 minutes</a:t>
            </a:r>
          </a:p>
          <a:p>
            <a:pPr lvl="1"/>
            <a:r>
              <a:rPr lang="en-US" dirty="0" smtClean="0"/>
              <a:t>2 reading passages: two passages usually one fiction and one nonfiction about the same topic or theme</a:t>
            </a:r>
          </a:p>
          <a:p>
            <a:pPr lvl="1"/>
            <a:r>
              <a:rPr lang="en-US" dirty="0" smtClean="0"/>
              <a:t>3-4 short response questions</a:t>
            </a:r>
          </a:p>
          <a:p>
            <a:pPr lvl="1"/>
            <a:r>
              <a:rPr lang="en-US" dirty="0" smtClean="0"/>
              <a:t>1 extended response question: essay synthesizing details from both stories</a:t>
            </a:r>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Short and Extended Response Questions</a:t>
            </a:r>
            <a:endParaRPr lang="en-US" b="1" i="1" dirty="0"/>
          </a:p>
        </p:txBody>
      </p:sp>
      <p:sp>
        <p:nvSpPr>
          <p:cNvPr id="3" name="Content Placeholder 2"/>
          <p:cNvSpPr>
            <a:spLocks noGrp="1"/>
          </p:cNvSpPr>
          <p:nvPr>
            <p:ph idx="1"/>
          </p:nvPr>
        </p:nvSpPr>
        <p:spPr>
          <a:xfrm>
            <a:off x="914400" y="1735138"/>
            <a:ext cx="7313613" cy="4589462"/>
          </a:xfrm>
        </p:spPr>
        <p:txBody>
          <a:bodyPr>
            <a:normAutofit/>
          </a:bodyPr>
          <a:lstStyle/>
          <a:p>
            <a:r>
              <a:rPr lang="en-US" dirty="0" smtClean="0"/>
              <a:t>The NYS ELA Tests (grades 3-5) consist of short and extended responses questions</a:t>
            </a:r>
          </a:p>
          <a:p>
            <a:r>
              <a:rPr lang="en-US" dirty="0" smtClean="0"/>
              <a:t>Students are scored based upon how well they:</a:t>
            </a:r>
          </a:p>
          <a:p>
            <a:pPr lvl="1"/>
            <a:r>
              <a:rPr lang="en-US" dirty="0" smtClean="0"/>
              <a:t>Exhibit understanding, interpretation and analysis of the task and text</a:t>
            </a:r>
          </a:p>
          <a:p>
            <a:pPr lvl="1"/>
            <a:r>
              <a:rPr lang="en-US" dirty="0" smtClean="0"/>
              <a:t>Develop ideas that are supported through the use of specific, accurate and relevant evidence from the text</a:t>
            </a:r>
          </a:p>
          <a:p>
            <a:pPr lvl="1"/>
            <a:r>
              <a:rPr lang="en-US" dirty="0" smtClean="0"/>
              <a:t>Organize ideas in a well written response</a:t>
            </a:r>
          </a:p>
          <a:p>
            <a:pPr lvl="1"/>
            <a:r>
              <a:rPr lang="en-US" dirty="0" smtClean="0"/>
              <a:t>Exhibit clear and effective use of vocabulary and sentence structure</a:t>
            </a:r>
            <a:endParaRPr lang="en-US" dirty="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Understanding the Skill</a:t>
            </a:r>
            <a:endParaRPr lang="en-US" b="1" i="1" dirty="0"/>
          </a:p>
        </p:txBody>
      </p:sp>
      <p:sp>
        <p:nvSpPr>
          <p:cNvPr id="3" name="Content Placeholder 2"/>
          <p:cNvSpPr>
            <a:spLocks noGrp="1"/>
          </p:cNvSpPr>
          <p:nvPr>
            <p:ph idx="1"/>
          </p:nvPr>
        </p:nvSpPr>
        <p:spPr>
          <a:xfrm>
            <a:off x="457200" y="1371600"/>
            <a:ext cx="8077200" cy="5334000"/>
          </a:xfrm>
        </p:spPr>
        <p:txBody>
          <a:bodyPr>
            <a:normAutofit fontScale="85000" lnSpcReduction="20000"/>
          </a:bodyPr>
          <a:lstStyle/>
          <a:p>
            <a:r>
              <a:rPr lang="en-US" dirty="0" smtClean="0"/>
              <a:t>Main Idea</a:t>
            </a:r>
          </a:p>
          <a:p>
            <a:r>
              <a:rPr lang="en-US" dirty="0" smtClean="0"/>
              <a:t>Recalling Details and Facts</a:t>
            </a:r>
          </a:p>
          <a:p>
            <a:r>
              <a:rPr lang="en-US" dirty="0" smtClean="0"/>
              <a:t>Sequence of Events</a:t>
            </a:r>
          </a:p>
          <a:p>
            <a:r>
              <a:rPr lang="en-US" dirty="0" smtClean="0"/>
              <a:t>Cause and Effect</a:t>
            </a:r>
          </a:p>
          <a:p>
            <a:r>
              <a:rPr lang="en-US" dirty="0" smtClean="0"/>
              <a:t>Making Predictions</a:t>
            </a:r>
          </a:p>
          <a:p>
            <a:r>
              <a:rPr lang="en-US" dirty="0" smtClean="0"/>
              <a:t>Words in Context</a:t>
            </a:r>
          </a:p>
          <a:p>
            <a:r>
              <a:rPr lang="en-US" dirty="0" smtClean="0"/>
              <a:t>Drawing Conclusions/Making Inferences</a:t>
            </a:r>
          </a:p>
          <a:p>
            <a:r>
              <a:rPr lang="en-US" dirty="0" smtClean="0"/>
              <a:t>Distinguishing Between Fact and Opinion</a:t>
            </a:r>
          </a:p>
          <a:p>
            <a:r>
              <a:rPr lang="en-US" dirty="0" smtClean="0"/>
              <a:t>Identifying Author’s Purpose</a:t>
            </a:r>
          </a:p>
          <a:p>
            <a:r>
              <a:rPr lang="en-US" dirty="0" smtClean="0"/>
              <a:t>Interpreting Figurative Language</a:t>
            </a:r>
          </a:p>
          <a:p>
            <a:r>
              <a:rPr lang="en-US" dirty="0" smtClean="0"/>
              <a:t>Summarizing</a:t>
            </a:r>
            <a:endParaRPr lang="en-US" dirty="0"/>
          </a:p>
        </p:txBody>
      </p:sp>
      <p:pic>
        <p:nvPicPr>
          <p:cNvPr id="4" name="Picture 3"/>
          <p:cNvPicPr>
            <a:picLocks noChangeAspect="1"/>
          </p:cNvPicPr>
          <p:nvPr/>
        </p:nvPicPr>
        <p:blipFill>
          <a:blip r:embed="rId2"/>
          <a:stretch>
            <a:fillRect/>
          </a:stretch>
        </p:blipFill>
        <p:spPr>
          <a:xfrm>
            <a:off x="5945188" y="1828800"/>
            <a:ext cx="2589212" cy="348742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How Can I Help My Child Succeed in ELA?</a:t>
            </a:r>
            <a:endParaRPr lang="en-US" b="1" i="1" dirty="0"/>
          </a:p>
        </p:txBody>
      </p:sp>
      <p:sp>
        <p:nvSpPr>
          <p:cNvPr id="3" name="Content Placeholder 2"/>
          <p:cNvSpPr>
            <a:spLocks noGrp="1"/>
          </p:cNvSpPr>
          <p:nvPr>
            <p:ph idx="1"/>
          </p:nvPr>
        </p:nvSpPr>
        <p:spPr/>
        <p:txBody>
          <a:bodyPr>
            <a:normAutofit fontScale="85000" lnSpcReduction="20000"/>
          </a:bodyPr>
          <a:lstStyle/>
          <a:p>
            <a:r>
              <a:rPr lang="en-US" dirty="0" smtClean="0"/>
              <a:t>Read with your child each night</a:t>
            </a:r>
          </a:p>
          <a:p>
            <a:r>
              <a:rPr lang="en-US" dirty="0" smtClean="0"/>
              <a:t>Help your child choose a “just right” book</a:t>
            </a:r>
          </a:p>
          <a:p>
            <a:r>
              <a:rPr lang="en-US" dirty="0" smtClean="0"/>
              <a:t>Ask questions about what they read – main idea, </a:t>
            </a:r>
            <a:r>
              <a:rPr lang="en-US" dirty="0" err="1" smtClean="0"/>
              <a:t>inferencing</a:t>
            </a:r>
            <a:r>
              <a:rPr lang="en-US" dirty="0" smtClean="0"/>
              <a:t>, author’s purpose, point of view, drawing conclusions, determine meaning of unfamiliar words</a:t>
            </a:r>
          </a:p>
          <a:p>
            <a:r>
              <a:rPr lang="en-US" dirty="0" smtClean="0"/>
              <a:t>Encourage your child to look back at the reading for details</a:t>
            </a:r>
          </a:p>
          <a:p>
            <a:r>
              <a:rPr lang="en-US" dirty="0" smtClean="0"/>
              <a:t>Motivate your child to explore different genres</a:t>
            </a:r>
          </a:p>
          <a:p>
            <a:r>
              <a:rPr lang="en-US" dirty="0" smtClean="0"/>
              <a:t>Keep a journal and/or diary to support your child’s writing</a:t>
            </a:r>
          </a:p>
          <a:p>
            <a:r>
              <a:rPr lang="en-US" dirty="0" smtClean="0"/>
              <a:t>Take a trip to your local library – sign up for a library card</a:t>
            </a:r>
            <a:endParaRPr lang="en-US" dirty="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Learn More About the </a:t>
            </a:r>
            <a:br>
              <a:rPr lang="en-US" b="1" i="1" dirty="0" smtClean="0"/>
            </a:br>
            <a:r>
              <a:rPr lang="en-US" b="1" i="1" dirty="0" smtClean="0"/>
              <a:t>NYS Testing Program:</a:t>
            </a:r>
            <a:endParaRPr lang="en-US" b="1" i="1" dirty="0"/>
          </a:p>
        </p:txBody>
      </p:sp>
      <p:sp>
        <p:nvSpPr>
          <p:cNvPr id="3" name="Content Placeholder 2"/>
          <p:cNvSpPr>
            <a:spLocks noGrp="1"/>
          </p:cNvSpPr>
          <p:nvPr>
            <p:ph idx="1"/>
          </p:nvPr>
        </p:nvSpPr>
        <p:spPr/>
        <p:txBody>
          <a:bodyPr/>
          <a:lstStyle/>
          <a:p>
            <a:pPr>
              <a:buNone/>
            </a:pPr>
            <a:endParaRPr lang="en-US" dirty="0" smtClean="0">
              <a:hlinkClick r:id="rId2"/>
            </a:endParaRPr>
          </a:p>
          <a:p>
            <a:r>
              <a:rPr lang="en-US" sz="5200" dirty="0" smtClean="0">
                <a:hlinkClick r:id="rId2"/>
              </a:rPr>
              <a:t>www.nysed.gov</a:t>
            </a:r>
            <a:endParaRPr lang="en-US" sz="5200" dirty="0" smtClean="0"/>
          </a:p>
          <a:p>
            <a:pPr>
              <a:buNone/>
            </a:pPr>
            <a:endParaRPr lang="en-US" dirty="0" smtClean="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Share Out Time!</a:t>
            </a:r>
            <a:endParaRPr lang="en-US" b="1" i="1" dirty="0"/>
          </a:p>
        </p:txBody>
      </p:sp>
      <p:sp>
        <p:nvSpPr>
          <p:cNvPr id="3" name="Content Placeholder 2"/>
          <p:cNvSpPr>
            <a:spLocks noGrp="1"/>
          </p:cNvSpPr>
          <p:nvPr>
            <p:ph idx="1"/>
          </p:nvPr>
        </p:nvSpPr>
        <p:spPr/>
        <p:txBody>
          <a:bodyPr/>
          <a:lstStyle/>
          <a:p>
            <a:r>
              <a:rPr lang="en-US" sz="3300" dirty="0" smtClean="0"/>
              <a:t>What do we know?</a:t>
            </a:r>
          </a:p>
          <a:p>
            <a:pPr>
              <a:buNone/>
            </a:pPr>
            <a:endParaRPr lang="en-US" sz="3300" dirty="0" smtClean="0"/>
          </a:p>
          <a:p>
            <a:r>
              <a:rPr lang="en-US" sz="3300" dirty="0" smtClean="0"/>
              <a:t>What do we need to find out?</a:t>
            </a:r>
          </a:p>
          <a:p>
            <a:pPr>
              <a:buNone/>
            </a:pPr>
            <a:endParaRPr lang="en-US" sz="3300" dirty="0" smtClean="0"/>
          </a:p>
          <a:p>
            <a:r>
              <a:rPr lang="en-US" sz="3300" dirty="0" smtClean="0"/>
              <a:t>Describe the pattern we used</a:t>
            </a:r>
          </a:p>
          <a:p>
            <a:pPr>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6019800" y="1735138"/>
            <a:ext cx="1219200" cy="121920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Share Out Time!</a:t>
            </a:r>
            <a:endParaRPr lang="en-US" b="1" i="1" dirty="0"/>
          </a:p>
        </p:txBody>
      </p:sp>
      <p:sp>
        <p:nvSpPr>
          <p:cNvPr id="3" name="Content Placeholder 2"/>
          <p:cNvSpPr>
            <a:spLocks noGrp="1"/>
          </p:cNvSpPr>
          <p:nvPr>
            <p:ph idx="1"/>
          </p:nvPr>
        </p:nvSpPr>
        <p:spPr/>
        <p:txBody>
          <a:bodyPr/>
          <a:lstStyle/>
          <a:p>
            <a:r>
              <a:rPr lang="en-US" sz="4300" b="1" dirty="0" smtClean="0"/>
              <a:t>What do we know?</a:t>
            </a:r>
          </a:p>
          <a:p>
            <a:pPr>
              <a:buNone/>
            </a:pPr>
            <a:endParaRPr lang="en-US" sz="4300" b="1" dirty="0" smtClean="0"/>
          </a:p>
          <a:p>
            <a:pPr lvl="1"/>
            <a:r>
              <a:rPr lang="en-US" sz="3000" dirty="0" smtClean="0"/>
              <a:t>Monday – one duck</a:t>
            </a:r>
          </a:p>
          <a:p>
            <a:pPr lvl="1"/>
            <a:r>
              <a:rPr lang="en-US" sz="3000" dirty="0" smtClean="0"/>
              <a:t>Tuesday – two ducks</a:t>
            </a:r>
          </a:p>
          <a:p>
            <a:pPr lvl="1"/>
            <a:r>
              <a:rPr lang="en-US" sz="3000" dirty="0" smtClean="0"/>
              <a:t>Wednesday – four ducks</a:t>
            </a:r>
          </a:p>
          <a:p>
            <a:pPr lvl="1"/>
            <a:r>
              <a:rPr lang="en-US" sz="3000" dirty="0" smtClean="0"/>
              <a:t>Thursday – eight ducks</a:t>
            </a:r>
          </a:p>
          <a:p>
            <a:endParaRPr lang="en-US" dirty="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Share Out Time!</a:t>
            </a:r>
            <a:endParaRPr lang="en-US" b="1" i="1" dirty="0"/>
          </a:p>
        </p:txBody>
      </p:sp>
      <p:sp>
        <p:nvSpPr>
          <p:cNvPr id="3" name="Content Placeholder 2"/>
          <p:cNvSpPr>
            <a:spLocks noGrp="1"/>
          </p:cNvSpPr>
          <p:nvPr>
            <p:ph idx="1"/>
          </p:nvPr>
        </p:nvSpPr>
        <p:spPr/>
        <p:txBody>
          <a:bodyPr>
            <a:normAutofit lnSpcReduction="10000"/>
          </a:bodyPr>
          <a:lstStyle/>
          <a:p>
            <a:pPr>
              <a:buNone/>
            </a:pPr>
            <a:endParaRPr lang="en-US" sz="3300" b="1" dirty="0" smtClean="0"/>
          </a:p>
          <a:p>
            <a:endParaRPr lang="en-US" sz="3600" b="1" dirty="0" smtClean="0"/>
          </a:p>
          <a:p>
            <a:r>
              <a:rPr lang="en-US" sz="3600" b="1" dirty="0" smtClean="0"/>
              <a:t>What do we need to find out?</a:t>
            </a:r>
          </a:p>
          <a:p>
            <a:pPr>
              <a:buNone/>
            </a:pPr>
            <a:endParaRPr lang="en-US" sz="3300" dirty="0" smtClean="0"/>
          </a:p>
          <a:p>
            <a:pPr lvl="1"/>
            <a:r>
              <a:rPr lang="en-US" sz="3400" dirty="0" smtClean="0"/>
              <a:t>How many ducks will Luis count on Saturday?</a:t>
            </a:r>
          </a:p>
        </p:txBody>
      </p:sp>
      <p:pic>
        <p:nvPicPr>
          <p:cNvPr id="4" name="Picture 3"/>
          <p:cNvPicPr>
            <a:picLocks noChangeAspect="1"/>
          </p:cNvPicPr>
          <p:nvPr/>
        </p:nvPicPr>
        <p:blipFill>
          <a:blip r:embed="rId2"/>
          <a:stretch>
            <a:fillRect/>
          </a:stretch>
        </p:blipFill>
        <p:spPr>
          <a:xfrm>
            <a:off x="3733800" y="1600200"/>
            <a:ext cx="1676400" cy="1219201"/>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Share Out Time!</a:t>
            </a:r>
            <a:endParaRPr lang="en-US" b="1" i="1" dirty="0"/>
          </a:p>
        </p:txBody>
      </p:sp>
      <p:sp>
        <p:nvSpPr>
          <p:cNvPr id="3" name="Content Placeholder 2"/>
          <p:cNvSpPr>
            <a:spLocks noGrp="1"/>
          </p:cNvSpPr>
          <p:nvPr>
            <p:ph idx="1"/>
          </p:nvPr>
        </p:nvSpPr>
        <p:spPr>
          <a:xfrm>
            <a:off x="914400" y="1735138"/>
            <a:ext cx="7620000" cy="4665662"/>
          </a:xfrm>
        </p:spPr>
        <p:txBody>
          <a:bodyPr>
            <a:normAutofit/>
          </a:bodyPr>
          <a:lstStyle/>
          <a:p>
            <a:r>
              <a:rPr lang="en-US" sz="3500" b="1" dirty="0" smtClean="0"/>
              <a:t>Describe the pattern you used</a:t>
            </a:r>
          </a:p>
          <a:p>
            <a:pPr>
              <a:buNone/>
            </a:pPr>
            <a:r>
              <a:rPr lang="en-US" b="1" dirty="0" smtClean="0"/>
              <a:t>	</a:t>
            </a:r>
            <a:r>
              <a:rPr lang="en-US" sz="2900" dirty="0" smtClean="0"/>
              <a:t>I know my solution makes sense because I see a growing pattern.  Each day Luis’ number of ducks </a:t>
            </a:r>
            <a:r>
              <a:rPr lang="en-US" sz="2900" b="1" dirty="0" smtClean="0"/>
              <a:t>doubles </a:t>
            </a:r>
            <a:r>
              <a:rPr lang="en-US" sz="2900" dirty="0" smtClean="0"/>
              <a:t>from the day before.  I know on Thursday he had 8 ducks and on Friday he will have 16 ducks.  Therefore, I know on Saturday Luis will have 32 ducks.</a:t>
            </a:r>
            <a:endParaRPr lang="en-US" sz="2900" dirty="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Why is my child being tested?</a:t>
            </a:r>
            <a:endParaRPr lang="en-US" b="1" i="1"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“The New York State tests are designed to measure how well students have mastered necessary skills and to monitor the effectiveness of instructional programs.”</a:t>
            </a:r>
          </a:p>
          <a:p>
            <a:r>
              <a:rPr lang="en-US" dirty="0" smtClean="0"/>
              <a:t>The tests are currently based on the New York State Learning Standards</a:t>
            </a:r>
          </a:p>
          <a:p>
            <a:endParaRPr lang="en-US" dirty="0" smtClean="0"/>
          </a:p>
          <a:p>
            <a:pPr algn="ctr">
              <a:buNone/>
            </a:pPr>
            <a:r>
              <a:rPr lang="en-US" sz="1500" dirty="0" smtClean="0"/>
              <a:t>(taken from </a:t>
            </a:r>
            <a:r>
              <a:rPr lang="en-US" sz="1500" dirty="0" err="1" smtClean="0"/>
              <a:t>nysed.gov</a:t>
            </a:r>
            <a:r>
              <a:rPr lang="en-US" sz="1500" dirty="0" smtClean="0"/>
              <a:t>: A Parent’s Guide)</a:t>
            </a:r>
            <a:endParaRPr lang="en-US" sz="1500" dirty="0"/>
          </a:p>
        </p:txBody>
      </p:sp>
      <p:pic>
        <p:nvPicPr>
          <p:cNvPr id="4" name="Picture 3"/>
          <p:cNvPicPr>
            <a:picLocks noChangeAspect="1"/>
          </p:cNvPicPr>
          <p:nvPr/>
        </p:nvPicPr>
        <p:blipFill>
          <a:blip r:embed="rId2"/>
          <a:stretch>
            <a:fillRect/>
          </a:stretch>
        </p:blipFill>
        <p:spPr>
          <a:xfrm>
            <a:off x="7008813" y="1125538"/>
            <a:ext cx="1219200" cy="121920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t>Mathematics</a:t>
            </a:r>
            <a:endParaRPr lang="en-US" b="1" i="1" dirty="0"/>
          </a:p>
        </p:txBody>
      </p:sp>
      <p:sp>
        <p:nvSpPr>
          <p:cNvPr id="3" name="Content Placeholder 2"/>
          <p:cNvSpPr>
            <a:spLocks noGrp="1"/>
          </p:cNvSpPr>
          <p:nvPr>
            <p:ph idx="1"/>
          </p:nvPr>
        </p:nvSpPr>
        <p:spPr>
          <a:xfrm>
            <a:off x="914400" y="1735138"/>
            <a:ext cx="7313613" cy="4437062"/>
          </a:xfrm>
        </p:spPr>
        <p:txBody>
          <a:bodyPr>
            <a:normAutofit fontScale="85000" lnSpcReduction="20000"/>
          </a:bodyPr>
          <a:lstStyle/>
          <a:p>
            <a:endParaRPr lang="en-US" dirty="0" smtClean="0"/>
          </a:p>
          <a:p>
            <a:r>
              <a:rPr lang="en-US" dirty="0" smtClean="0"/>
              <a:t>Administration Dates - Grades 3-5:</a:t>
            </a:r>
          </a:p>
          <a:p>
            <a:pPr lvl="1"/>
            <a:r>
              <a:rPr lang="en-US" sz="3400" b="1" i="1" dirty="0" smtClean="0"/>
              <a:t>April 25, 26, 27, 2012</a:t>
            </a:r>
          </a:p>
          <a:p>
            <a:r>
              <a:rPr lang="en-US" u="sng" dirty="0" smtClean="0"/>
              <a:t>Day One </a:t>
            </a:r>
            <a:r>
              <a:rPr lang="en-US" dirty="0" smtClean="0"/>
              <a:t>– </a:t>
            </a:r>
            <a:r>
              <a:rPr lang="en-US" i="1" dirty="0" smtClean="0"/>
              <a:t>Multiple Choice </a:t>
            </a:r>
            <a:r>
              <a:rPr lang="en-US" sz="2100" dirty="0" smtClean="0"/>
              <a:t>(range of 36-38 ques.)</a:t>
            </a:r>
          </a:p>
          <a:p>
            <a:pPr lvl="1"/>
            <a:r>
              <a:rPr lang="en-US" sz="2000" dirty="0" smtClean="0"/>
              <a:t>Approximately 60-70 min.</a:t>
            </a:r>
          </a:p>
          <a:p>
            <a:r>
              <a:rPr lang="en-US" u="sng" dirty="0" smtClean="0"/>
              <a:t>Day Two </a:t>
            </a:r>
            <a:r>
              <a:rPr lang="en-US" dirty="0" smtClean="0"/>
              <a:t>– </a:t>
            </a:r>
            <a:r>
              <a:rPr lang="en-US" i="1" dirty="0" smtClean="0"/>
              <a:t>Multiple Choice </a:t>
            </a:r>
            <a:r>
              <a:rPr lang="en-US" sz="2100" dirty="0" smtClean="0"/>
              <a:t>(range of 34-36 ques.)</a:t>
            </a:r>
          </a:p>
          <a:p>
            <a:pPr lvl="1"/>
            <a:r>
              <a:rPr lang="en-US" sz="2000" dirty="0" smtClean="0"/>
              <a:t>Approximately 60-70 min.</a:t>
            </a:r>
          </a:p>
          <a:p>
            <a:r>
              <a:rPr lang="en-US" u="sng" dirty="0" smtClean="0"/>
              <a:t>Day Three</a:t>
            </a:r>
            <a:r>
              <a:rPr lang="en-US" dirty="0" smtClean="0"/>
              <a:t>- </a:t>
            </a:r>
            <a:r>
              <a:rPr lang="en-US" i="1" dirty="0" smtClean="0"/>
              <a:t>Short and Extended Response Ques.  </a:t>
            </a:r>
          </a:p>
          <a:p>
            <a:pPr lvl="1"/>
            <a:r>
              <a:rPr lang="en-US" sz="2000" dirty="0" smtClean="0"/>
              <a:t>(range of 7-9 questions)</a:t>
            </a:r>
          </a:p>
          <a:p>
            <a:pPr lvl="1"/>
            <a:r>
              <a:rPr lang="en-US" sz="2000" dirty="0" smtClean="0"/>
              <a:t>Approximately 40-50 min.</a:t>
            </a:r>
          </a:p>
          <a:p>
            <a:pPr lvl="1" algn="ctr">
              <a:buNone/>
            </a:pPr>
            <a:endParaRPr lang="en-US" sz="2000" dirty="0" smtClean="0"/>
          </a:p>
          <a:p>
            <a:pPr lvl="1" algn="ctr">
              <a:buNone/>
            </a:pPr>
            <a:r>
              <a:rPr lang="en-US" sz="1548" dirty="0" smtClean="0"/>
              <a:t>(range and times based on NY Mathematics Rehearsal, Rally)</a:t>
            </a:r>
          </a:p>
          <a:p>
            <a:pPr lvl="1"/>
            <a:endParaRPr lang="en-US" dirty="0" smtClean="0"/>
          </a:p>
          <a:p>
            <a:pPr lvl="1">
              <a:buNone/>
            </a:pPr>
            <a:endParaRPr lang="en-US" dirty="0" smtClean="0"/>
          </a:p>
        </p:txBody>
      </p:sp>
      <p:pic>
        <p:nvPicPr>
          <p:cNvPr id="5" name="Picture 4"/>
          <p:cNvPicPr>
            <a:picLocks noChangeAspect="1"/>
          </p:cNvPicPr>
          <p:nvPr/>
        </p:nvPicPr>
        <p:blipFill>
          <a:blip r:embed="rId2"/>
          <a:stretch>
            <a:fillRect/>
          </a:stretch>
        </p:blipFill>
        <p:spPr>
          <a:xfrm>
            <a:off x="6163802" y="1287003"/>
            <a:ext cx="1532397" cy="1532397"/>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b="1" i="1" dirty="0" smtClean="0"/>
              <a:t>NYS Mathematics Strands</a:t>
            </a:r>
            <a:endParaRPr lang="en-US" sz="4500" b="1" i="1" dirty="0"/>
          </a:p>
        </p:txBody>
      </p:sp>
      <p:sp>
        <p:nvSpPr>
          <p:cNvPr id="3" name="Content Placeholder 2"/>
          <p:cNvSpPr>
            <a:spLocks noGrp="1"/>
          </p:cNvSpPr>
          <p:nvPr>
            <p:ph idx="1"/>
          </p:nvPr>
        </p:nvSpPr>
        <p:spPr>
          <a:xfrm>
            <a:off x="762000" y="1735138"/>
            <a:ext cx="7924800" cy="4589462"/>
          </a:xfrm>
        </p:spPr>
        <p:txBody>
          <a:bodyPr>
            <a:normAutofit fontScale="92500"/>
          </a:bodyPr>
          <a:lstStyle/>
          <a:p>
            <a:r>
              <a:rPr lang="en-US" dirty="0" smtClean="0"/>
              <a:t>The questions on the Grades 3-8 Mathematics Tests assess both the process strands and content strands of NYS.</a:t>
            </a:r>
          </a:p>
          <a:p>
            <a:r>
              <a:rPr lang="en-US" dirty="0" smtClean="0"/>
              <a:t>Approximate % of Ques. Assessing each </a:t>
            </a:r>
            <a:r>
              <a:rPr lang="en-US" i="1" dirty="0" smtClean="0"/>
              <a:t>Content</a:t>
            </a:r>
            <a:r>
              <a:rPr lang="en-US" dirty="0" smtClean="0"/>
              <a:t> Strand: 															</a:t>
            </a:r>
            <a:r>
              <a:rPr lang="en-US" u="sng" dirty="0" smtClean="0"/>
              <a:t>3</a:t>
            </a:r>
            <a:r>
              <a:rPr lang="en-US" u="sng" baseline="30000" dirty="0" smtClean="0"/>
              <a:t>rd</a:t>
            </a:r>
            <a:r>
              <a:rPr lang="en-US" u="sng" dirty="0" smtClean="0"/>
              <a:t>     4</a:t>
            </a:r>
            <a:r>
              <a:rPr lang="en-US" u="sng" baseline="30000" dirty="0" smtClean="0"/>
              <a:t>th</a:t>
            </a:r>
            <a:r>
              <a:rPr lang="en-US" u="sng" dirty="0" smtClean="0"/>
              <a:t>     5</a:t>
            </a:r>
            <a:r>
              <a:rPr lang="en-US" u="sng" baseline="30000" dirty="0" smtClean="0"/>
              <a:t>th</a:t>
            </a:r>
            <a:r>
              <a:rPr lang="en-US" u="sng" dirty="0" smtClean="0"/>
              <a:t> </a:t>
            </a:r>
          </a:p>
          <a:p>
            <a:pPr lvl="1"/>
            <a:r>
              <a:rPr lang="en-US" dirty="0" smtClean="0"/>
              <a:t>Number Sense and Operations</a:t>
            </a:r>
            <a:r>
              <a:rPr lang="en-US" dirty="0" smtClean="0">
                <a:solidFill>
                  <a:srgbClr val="008000"/>
                </a:solidFill>
              </a:rPr>
              <a:t>:      </a:t>
            </a:r>
            <a:r>
              <a:rPr lang="en-US" dirty="0" smtClean="0">
                <a:solidFill>
                  <a:srgbClr val="660066"/>
                </a:solidFill>
              </a:rPr>
              <a:t>48%, 45%, 39%</a:t>
            </a:r>
          </a:p>
          <a:p>
            <a:pPr lvl="1"/>
            <a:r>
              <a:rPr lang="en-US" dirty="0" smtClean="0"/>
              <a:t>Algebra:			     13%, 14%, 11%</a:t>
            </a:r>
          </a:p>
          <a:p>
            <a:pPr lvl="1"/>
            <a:r>
              <a:rPr lang="en-US" dirty="0" smtClean="0"/>
              <a:t>Geometry:                           	     13%, 12%,</a:t>
            </a:r>
            <a:r>
              <a:rPr lang="en-US" dirty="0" smtClean="0">
                <a:solidFill>
                  <a:srgbClr val="660066"/>
                </a:solidFill>
              </a:rPr>
              <a:t> 25%</a:t>
            </a:r>
          </a:p>
          <a:p>
            <a:pPr lvl="1"/>
            <a:r>
              <a:rPr lang="en-US" dirty="0" smtClean="0"/>
              <a:t>Measurement:			     13%, 17%, 14%</a:t>
            </a:r>
          </a:p>
          <a:p>
            <a:pPr lvl="1"/>
            <a:r>
              <a:rPr lang="en-US" dirty="0" smtClean="0"/>
              <a:t>Probability &amp; Statistics:		     13%, 12%, 11%</a:t>
            </a:r>
            <a:endParaRPr lang="en-US" dirty="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med">
        <mp:cube dir="u"/>
      </mp:transition>
    </mc:Choice>
    <mc:Fallback>
      <p:transition spd="med">
        <p:cover dir="u"/>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316</TotalTime>
  <Words>1552</Words>
  <Application>Microsoft Office PowerPoint</Application>
  <PresentationFormat>On-screen Show (4:3)</PresentationFormat>
  <Paragraphs>203</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Inkwell</vt:lpstr>
      <vt:lpstr>NYS Testing Program Mathematics &amp; ELA  Grades 3-5</vt:lpstr>
      <vt:lpstr>Let’s Do Some Math!</vt:lpstr>
      <vt:lpstr>Share Out Time!</vt:lpstr>
      <vt:lpstr>Share Out Time!</vt:lpstr>
      <vt:lpstr>Share Out Time!</vt:lpstr>
      <vt:lpstr>Share Out Time!</vt:lpstr>
      <vt:lpstr>Why is my child being tested?</vt:lpstr>
      <vt:lpstr>Mathematics</vt:lpstr>
      <vt:lpstr>NYS Mathematics Strands</vt:lpstr>
      <vt:lpstr>Scoring the NYS Math Test</vt:lpstr>
      <vt:lpstr> Short and Extended Response Questions </vt:lpstr>
      <vt:lpstr>Let’s Take A Closer Look:</vt:lpstr>
      <vt:lpstr>How Can I Help My Child Succeed in Math?</vt:lpstr>
      <vt:lpstr>ELA</vt:lpstr>
      <vt:lpstr>ELA</vt:lpstr>
      <vt:lpstr>Let’s Do Some Listening and Note taking!</vt:lpstr>
      <vt:lpstr>Listening and Writing</vt:lpstr>
      <vt:lpstr>Listening &amp; Writing Notes</vt:lpstr>
      <vt:lpstr>What Happens in the Passage?</vt:lpstr>
      <vt:lpstr>What Happens in the Passage?</vt:lpstr>
      <vt:lpstr>Short Response to Listening Passage:</vt:lpstr>
      <vt:lpstr>Short Response to Listening Passage:</vt:lpstr>
      <vt:lpstr>Extended Response to Listening Passage:</vt:lpstr>
      <vt:lpstr>ELA</vt:lpstr>
      <vt:lpstr>Short and Extended Response Questions</vt:lpstr>
      <vt:lpstr>Understanding the Skill</vt:lpstr>
      <vt:lpstr>How Can I Help My Child Succeed in ELA?</vt:lpstr>
      <vt:lpstr>Learn More About the  NYS Testing Program: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 Testing Program Mathematics &amp; ELA  Grades 3-5</dc:title>
  <dc:creator>Teacher</dc:creator>
  <cp:lastModifiedBy>NYCDOE</cp:lastModifiedBy>
  <cp:revision>10</cp:revision>
  <dcterms:created xsi:type="dcterms:W3CDTF">2012-01-17T16:22:35Z</dcterms:created>
  <dcterms:modified xsi:type="dcterms:W3CDTF">2012-01-24T17:19:47Z</dcterms:modified>
</cp:coreProperties>
</file>